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2" r:id="rId5"/>
    <p:sldId id="278" r:id="rId6"/>
    <p:sldId id="279" r:id="rId7"/>
    <p:sldId id="281" r:id="rId8"/>
    <p:sldId id="282" r:id="rId9"/>
    <p:sldId id="28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417D"/>
    <a:srgbClr val="8700F5"/>
    <a:srgbClr val="00FFBE"/>
    <a:srgbClr val="FF6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69" autoAdjust="0"/>
    <p:restoredTop sz="87242" autoAdjust="0"/>
  </p:normalViewPr>
  <p:slideViewPr>
    <p:cSldViewPr>
      <p:cViewPr>
        <p:scale>
          <a:sx n="100" d="100"/>
          <a:sy n="100" d="100"/>
        </p:scale>
        <p:origin x="-194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2C3C6-58AA-4320-AE57-90066594AFB0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0D41E-7B08-4D25-B493-1C7CBB4C2EB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9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ishcouncil.org/voices-magazine/fun-international-facts-about-shakespear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hakespearelives.org/" TargetMode="External"/><Relationship Id="rId4" Type="http://schemas.openxmlformats.org/officeDocument/2006/relationships/hyperlink" Target="https://www.britishcouncil.pt/en/programmes/shakespeare-live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pt/en/programmes/shakespeare-live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org/organisation/press/platform-provided-british-council%E2%80%99s-first-ever-moocs" TargetMode="External"/><Relationship Id="rId7" Type="http://schemas.openxmlformats.org/officeDocument/2006/relationships/hyperlink" Target="https://www.futurelearn.com/courses/understanding-ielt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uturelearn.com/courses/understanding-language" TargetMode="External"/><Relationship Id="rId5" Type="http://schemas.openxmlformats.org/officeDocument/2006/relationships/hyperlink" Target="https://www.futurelearn.com/courses/explore-english-language-culture" TargetMode="External"/><Relationship Id="rId4" Type="http://schemas.openxmlformats.org/officeDocument/2006/relationships/hyperlink" Target="https://www.futurelearn.com/courses/explore-english-shakespeare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explore-english-shakespear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learn.com/courses/explore-english-shakespear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ritishcouncil.pt/en/programmes/shakespeare-lives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ishcouncil.pt/en/programmes/shakespeare-live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hakespearelives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In 2016, the British Council </a:t>
            </a:r>
            <a:r>
              <a:rPr lang="en-GB" sz="1200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is marking the 400th anniversary of Shakespeare’s death with </a:t>
            </a:r>
            <a:r>
              <a:rPr lang="en-GB" sz="1200" b="1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events </a:t>
            </a:r>
            <a:r>
              <a:rPr lang="en-GB" sz="1200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GB" sz="1200" b="1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en-GB" sz="1200" kern="1200" noProof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which celebrate his life and work.</a:t>
            </a:r>
            <a:r>
              <a:rPr lang="fr-F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1200" kern="120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0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do the learners know about </a:t>
            </a:r>
            <a:r>
              <a:rPr lang="en-GB" b="1" dirty="0" smtClean="0"/>
              <a:t>William Shakespeare</a:t>
            </a:r>
            <a:r>
              <a:rPr lang="en-GB" dirty="0" smtClean="0"/>
              <a:t>?  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Fun international facts about Shakespeare </a:t>
            </a:r>
            <a:r>
              <a:rPr lang="en-GB" dirty="0" smtClean="0"/>
              <a:t>at: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www.britishcouncil.org/voices-magazine/fun-international-facts-about-shakespeare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</a:t>
            </a:r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Lives 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https://www.britishcouncil.pt/en/programmes/shakespeare-lives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 and  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5"/>
              </a:rPr>
              <a:t>http://www.shakespearelives.org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08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short film on our website is 2 minutes 37 seconds, so ideal to show in class. Open the link (</a:t>
            </a:r>
            <a:r>
              <a:rPr lang="en-GB" dirty="0" smtClean="0">
                <a:hlinkClick r:id="rId3"/>
              </a:rPr>
              <a:t>https://www.britishcouncil.pt/en/programmes/shakespeare-lives</a:t>
            </a:r>
            <a:r>
              <a:rPr lang="en-GB" dirty="0" smtClean="0"/>
              <a:t>)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the film with the PowerPoint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presentation mode.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6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British Council MOOCs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(Massive Open Online Courses) are offered via the FutureLearn platform, the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UK-led provider of massive open online courses (MOOCs):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https://www.britishcouncil.org/organisation/press/platform-provided-british-council%E2%80%99s-first-ever-moocs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 11 January 2016, learners can improve their English by looking at the life and works of William Shakespeare with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Exploring English: Shakespeare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https://www.futurelearn.com/courses/explore-english-shakespeare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British Council’s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first ever MOOC on the FutureLearn platform was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Exploring English: Language and Culture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https://www.futurelearn.com/courses/explore-english-language-culture</a:t>
            </a:r>
            <a:endParaRPr lang="en-GB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language: learning and teaching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MOOC was developed in partnership with the University of Southampton and reflects our joint online MA in English Language Teaching: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https://www.futurelearn.com/courses/understanding-language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MOOC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Understanding IELTS: Techniques for English Language Tests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lang="en-GB" sz="1200" i="1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broke the world record for the biggest single run of an online course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https://www.futurelearn.com/courses/understanding-ielts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1" dirty="0" smtClean="0">
                <a:latin typeface="British Council Sans Black" panose="020B0A04020202020204" pitchFamily="34" charset="0"/>
              </a:rPr>
              <a:t>Exploring English: Shakespeare 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MOOC</a:t>
            </a:r>
            <a:endParaRPr lang="en-GB" sz="1200" b="1" dirty="0" smtClean="0">
              <a:latin typeface="British Council Sans Black" panose="020B0A04020202020204" pitchFamily="34" charset="0"/>
            </a:endParaRPr>
          </a:p>
          <a:p>
            <a:endParaRPr lang="en-GB" dirty="0" smtClean="0"/>
          </a:p>
          <a:p>
            <a:pPr algn="l"/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When? </a:t>
            </a:r>
            <a:r>
              <a:rPr lang="fr-FR" sz="1200" dirty="0" smtClean="0">
                <a:solidFill>
                  <a:schemeClr val="tx1"/>
                </a:solidFill>
              </a:rPr>
              <a:t>The MOOC </a:t>
            </a:r>
            <a:r>
              <a:rPr lang="en-GB" sz="1200" noProof="0" dirty="0" smtClean="0">
                <a:solidFill>
                  <a:schemeClr val="tx1"/>
                </a:solidFill>
              </a:rPr>
              <a:t>starts</a:t>
            </a:r>
            <a:r>
              <a:rPr lang="fr-FR" sz="1200" dirty="0" smtClean="0">
                <a:solidFill>
                  <a:schemeClr val="tx1"/>
                </a:solidFill>
              </a:rPr>
              <a:t> on </a:t>
            </a:r>
            <a:r>
              <a:rPr lang="fr-FR" sz="1200" b="1" dirty="0" smtClean="0">
                <a:solidFill>
                  <a:schemeClr val="tx1"/>
                </a:solidFill>
              </a:rPr>
              <a:t>11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b="1" dirty="0" smtClean="0">
                <a:solidFill>
                  <a:schemeClr val="tx1"/>
                </a:solidFill>
              </a:rPr>
              <a:t>January 2016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fr-FR" sz="1200" b="1" dirty="0" smtClean="0"/>
          </a:p>
          <a:p>
            <a:pPr algn="l"/>
            <a:r>
              <a:rPr lang="fr-FR" sz="1200" b="1" dirty="0" smtClean="0">
                <a:solidFill>
                  <a:schemeClr val="accent6">
                    <a:lumMod val="50000"/>
                  </a:schemeClr>
                </a:solidFill>
              </a:rPr>
              <a:t>How?  </a:t>
            </a:r>
            <a:r>
              <a:rPr lang="fr-FR" sz="1200" dirty="0" smtClean="0">
                <a:solidFill>
                  <a:schemeClr val="tx1"/>
                </a:solidFill>
              </a:rPr>
              <a:t>Go to </a:t>
            </a:r>
            <a:r>
              <a:rPr lang="fr-FR" sz="1200" dirty="0" smtClean="0">
                <a:hlinkClick r:id="rId3"/>
              </a:rPr>
              <a:t>https://www.futurelearn.com/courses/explore-english-shakespeare</a:t>
            </a:r>
            <a:r>
              <a:rPr lang="fr-FR" sz="1200" dirty="0" smtClean="0"/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and click on </a:t>
            </a:r>
            <a:r>
              <a:rPr lang="fr-FR" sz="1200" b="1" dirty="0" smtClean="0">
                <a:solidFill>
                  <a:schemeClr val="tx1"/>
                </a:solidFill>
              </a:rPr>
              <a:t>‘Join now’</a:t>
            </a:r>
            <a:r>
              <a:rPr lang="fr-FR" sz="1200" dirty="0" smtClean="0">
                <a:solidFill>
                  <a:schemeClr val="tx1"/>
                </a:solidFill>
              </a:rPr>
              <a:t>.</a:t>
            </a:r>
            <a:endParaRPr lang="fr-FR" sz="1200" b="1" dirty="0" smtClean="0">
              <a:solidFill>
                <a:schemeClr val="tx1"/>
              </a:solidFill>
            </a:endParaRPr>
          </a:p>
          <a:p>
            <a:pPr algn="l"/>
            <a:endParaRPr lang="fr-FR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Aim?  </a:t>
            </a:r>
            <a:r>
              <a:rPr lang="en-GB" sz="1200" dirty="0" smtClean="0">
                <a:solidFill>
                  <a:schemeClr val="tx1"/>
                </a:solidFill>
              </a:rPr>
              <a:t>To improve your English language skills by looking at the life and works of William Shakespeare and his enduring popularity.</a:t>
            </a:r>
          </a:p>
          <a:p>
            <a:pPr algn="l"/>
            <a:endParaRPr lang="fr-FR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Who is it for?  </a:t>
            </a:r>
            <a:r>
              <a:rPr lang="en-GB" sz="1200" dirty="0" smtClean="0">
                <a:solidFill>
                  <a:schemeClr val="tx1"/>
                </a:solidFill>
              </a:rPr>
              <a:t>The course is designed for people who are learning English, are at B1 level (on the CEFR) and are interested in the language and legacy of William Shakespeare.</a:t>
            </a:r>
          </a:p>
          <a:p>
            <a:pPr algn="l"/>
            <a:endParaRPr lang="en-GB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Duration?   </a:t>
            </a:r>
            <a:r>
              <a:rPr lang="en-GB" sz="1200" dirty="0" smtClean="0">
                <a:solidFill>
                  <a:schemeClr val="tx1"/>
                </a:solidFill>
              </a:rPr>
              <a:t>6 weeks - 2 hours study per week.</a:t>
            </a:r>
            <a:endParaRPr lang="en-GB" sz="1200" b="1" dirty="0" smtClean="0">
              <a:solidFill>
                <a:schemeClr val="tx1"/>
              </a:solidFill>
            </a:endParaRPr>
          </a:p>
          <a:p>
            <a:pPr algn="l"/>
            <a:endParaRPr lang="en-GB" sz="1200" dirty="0" smtClean="0"/>
          </a:p>
          <a:p>
            <a:pPr algn="l"/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</a:rPr>
              <a:t>Cost?   </a:t>
            </a:r>
            <a:r>
              <a:rPr lang="en-GB" sz="1200" dirty="0" smtClean="0">
                <a:solidFill>
                  <a:schemeClr val="tx1"/>
                </a:solidFill>
              </a:rPr>
              <a:t>It’s free!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84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latin typeface="British Council Sans Black" panose="020B0A04020202020204" pitchFamily="34" charset="0"/>
              </a:rPr>
              <a:t>The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1" i="1" dirty="0" smtClean="0">
                <a:latin typeface="British Council Sans Black" panose="020B0A04020202020204" pitchFamily="34" charset="0"/>
              </a:rPr>
              <a:t>Exploring English: Shakespeare 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MOOC</a:t>
            </a:r>
            <a:r>
              <a:rPr lang="fr-FR" sz="1200" b="0" dirty="0" smtClean="0">
                <a:latin typeface="British Council Sans Black" panose="020B0A04020202020204" pitchFamily="34" charset="0"/>
              </a:rPr>
              <a:t> (</a:t>
            </a:r>
            <a:r>
              <a:rPr lang="fr-FR" sz="1200" dirty="0" smtClean="0">
                <a:solidFill>
                  <a:prstClr val="black"/>
                </a:solidFill>
                <a:hlinkClick r:id="rId3"/>
              </a:rPr>
              <a:t>https://www.futurelearn.com/courses/explore-english-shakespeare</a:t>
            </a:r>
            <a:r>
              <a:rPr lang="fr-FR" sz="1200" dirty="0" smtClean="0">
                <a:solidFill>
                  <a:prstClr val="black"/>
                </a:solidFill>
              </a:rPr>
              <a:t>)</a:t>
            </a:r>
            <a:r>
              <a:rPr lang="fr-FR" sz="1200" baseline="0" dirty="0" smtClean="0">
                <a:solidFill>
                  <a:prstClr val="black"/>
                </a:solidFill>
              </a:rPr>
              <a:t> </a:t>
            </a:r>
            <a:r>
              <a:rPr lang="en-GB" sz="1200" b="0" noProof="0" dirty="0" smtClean="0">
                <a:latin typeface="British Council Sans Black" panose="020B0A04020202020204" pitchFamily="34" charset="0"/>
              </a:rPr>
              <a:t>is</a:t>
            </a:r>
            <a:r>
              <a:rPr lang="fr-FR" sz="1200" b="0" dirty="0" smtClean="0">
                <a:latin typeface="British Council Sans Black" panose="020B0A04020202020204" pitchFamily="34" charset="0"/>
              </a:rPr>
              <a:t> </a:t>
            </a:r>
            <a:r>
              <a:rPr lang="en-GB" sz="1200" b="0" noProof="0" dirty="0" smtClean="0">
                <a:latin typeface="British Council Sans Black" panose="020B0A04020202020204" pitchFamily="34" charset="0"/>
              </a:rPr>
              <a:t>being advertising on the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British Council Portugal Facebook page</a:t>
            </a:r>
            <a:r>
              <a:rPr lang="fr-FR" sz="1200" b="1" baseline="0" dirty="0" smtClean="0">
                <a:latin typeface="British Council Sans Black" panose="020B0A04020202020204" pitchFamily="34" charset="0"/>
              </a:rPr>
              <a:t> </a:t>
            </a:r>
            <a:r>
              <a:rPr lang="fr-FR" sz="1200" b="0" baseline="0" dirty="0" smtClean="0">
                <a:latin typeface="British Council Sans Black" panose="020B0A04020202020204" pitchFamily="34" charset="0"/>
              </a:rPr>
              <a:t>and </a:t>
            </a:r>
            <a:r>
              <a:rPr lang="fr-FR" sz="1200" b="1" dirty="0" smtClean="0">
                <a:latin typeface="British Council Sans Black" panose="020B0A04020202020204" pitchFamily="34" charset="0"/>
              </a:rPr>
              <a:t>British Council Portugal </a:t>
            </a:r>
            <a:r>
              <a:rPr lang="en-GB" sz="1200" b="1" baseline="0" noProof="0" dirty="0" smtClean="0">
                <a:latin typeface="British Council Sans Black" panose="020B0A04020202020204" pitchFamily="34" charset="0"/>
              </a:rPr>
              <a:t>website</a:t>
            </a:r>
            <a:r>
              <a:rPr lang="fr-FR" sz="1200" b="0" baseline="0" dirty="0" smtClean="0">
                <a:latin typeface="British Council Sans Black" panose="020B0A04020202020204" pitchFamily="34" charset="0"/>
              </a:rPr>
              <a:t>: </a:t>
            </a:r>
            <a:r>
              <a:rPr lang="en-GB" dirty="0" smtClean="0">
                <a:hlinkClick r:id="rId4"/>
              </a:rPr>
              <a:t>https://www.britishcouncil.pt/en/programmes/shakespeare-lives</a:t>
            </a:r>
            <a:endParaRPr lang="en-GB" sz="1200" b="1" dirty="0" smtClean="0">
              <a:latin typeface="British Council Sans Black" panose="020B0A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578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on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Shakespeare</a:t>
            </a:r>
            <a:r>
              <a:rPr lang="en-GB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Lives 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https://www.britishcouncil.pt/en/programmes/shakespeare-lives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200" u="sng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  <a:hlinkClick r:id="rId4"/>
              </a:rPr>
              <a:t>http://www.shakespearelives.org</a:t>
            </a:r>
            <a:r>
              <a:rPr lang="en-GB" sz="12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  <a:p>
            <a:endParaRPr lang="en-GB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Hashtag</a:t>
            </a:r>
            <a:r>
              <a:rPr lang="en-GB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 #ShakespeareLives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0D41E-7B08-4D25-B493-1C7CBB4C2E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65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44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3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5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02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86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0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7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6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6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7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C611-B382-42B5-9E22-C03F37CF8282}" type="datetimeFigureOut">
              <a:rPr lang="en-GB" smtClean="0"/>
              <a:t>11/01/2016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87FF-682C-4ECE-8986-CAA36700AA6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ritishcouncil.org/voices-magazine/fun-international-facts-about-shakespeare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itishcouncil.pt/en/programmes/shakespeare-lives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hyperlink" Target="https://www.futurelearn.com/courses/explore-english-shakespea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uturelearn.com/courses/explore-english-shakespear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futurelearn.com/courses/explore-english-shakespear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shakespearelive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8233" y="404663"/>
            <a:ext cx="827583" cy="47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95" y="347497"/>
            <a:ext cx="1302291" cy="48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132856"/>
            <a:ext cx="6768752" cy="4752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28188"/>
            <a:ext cx="4718314" cy="182880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54B4-8576-43B3-A0A2-B12FE9CAC174}" type="slidenum">
              <a:rPr lang="en-GB" smtClean="0"/>
              <a:t>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424906" y="6295092"/>
            <a:ext cx="655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Sakha </a:t>
            </a:r>
            <a:r>
              <a:rPr lang="en-GB" sz="1000" dirty="0" err="1">
                <a:solidFill>
                  <a:schemeClr val="bg1"/>
                </a:solidFill>
              </a:rPr>
              <a:t>theater</a:t>
            </a:r>
            <a:r>
              <a:rPr lang="en-GB" sz="1000" dirty="0">
                <a:solidFill>
                  <a:schemeClr val="bg1"/>
                </a:solidFill>
              </a:rPr>
              <a:t> (Russia) </a:t>
            </a:r>
            <a:r>
              <a:rPr lang="en-GB" sz="1000" dirty="0" smtClean="0">
                <a:solidFill>
                  <a:schemeClr val="bg1"/>
                </a:solidFill>
              </a:rPr>
              <a:t/>
            </a:r>
            <a:br>
              <a:rPr lang="en-GB" sz="1000" dirty="0" smtClean="0">
                <a:solidFill>
                  <a:schemeClr val="bg1"/>
                </a:solidFill>
              </a:rPr>
            </a:br>
            <a:r>
              <a:rPr lang="en-GB" sz="1000" dirty="0" smtClean="0">
                <a:solidFill>
                  <a:schemeClr val="bg1"/>
                </a:solidFill>
              </a:rPr>
              <a:t>perform </a:t>
            </a:r>
            <a:r>
              <a:rPr lang="en-GB" sz="1000" dirty="0">
                <a:solidFill>
                  <a:schemeClr val="bg1"/>
                </a:solidFill>
              </a:rPr>
              <a:t>Macbeth in </a:t>
            </a:r>
            <a:r>
              <a:rPr lang="en-GB" sz="1000" dirty="0" smtClean="0">
                <a:solidFill>
                  <a:schemeClr val="bg1"/>
                </a:solidFill>
              </a:rPr>
              <a:t>Moscow</a:t>
            </a:r>
            <a:br>
              <a:rPr lang="en-GB" sz="1000" dirty="0" smtClean="0">
                <a:solidFill>
                  <a:schemeClr val="bg1"/>
                </a:solidFill>
              </a:rPr>
            </a:b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in 2009. Photo by Sergey </a:t>
            </a:r>
            <a:r>
              <a:rPr lang="en-GB" sz="1000" dirty="0" err="1">
                <a:solidFill>
                  <a:schemeClr val="bg1"/>
                </a:solidFill>
              </a:rPr>
              <a:t>Petrov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6751" y="3933056"/>
            <a:ext cx="66247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/>
            </a:r>
            <a:br>
              <a:rPr lang="fr-FR" sz="500" dirty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</a:br>
            <a:r>
              <a:rPr lang="fr-FR" sz="500" dirty="0" smtClean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>     </a:t>
            </a:r>
            <a:r>
              <a:rPr lang="fr-FR" sz="4400" dirty="0" smtClean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>William </a:t>
            </a:r>
            <a:r>
              <a:rPr lang="fr-FR" sz="4400" dirty="0">
                <a:solidFill>
                  <a:prstClr val="black"/>
                </a:solidFill>
                <a:latin typeface="British Council Sans Black" panose="020B0A04020202020204" pitchFamily="34" charset="0"/>
                <a:ea typeface="+mj-ea"/>
                <a:cs typeface="+mj-cs"/>
              </a:rPr>
              <a:t>Shakespeare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84" y="1221466"/>
            <a:ext cx="4482214" cy="2567574"/>
          </a:xfrm>
          <a:prstGeom prst="rect">
            <a:avLst/>
          </a:prstGeom>
        </p:spPr>
      </p:pic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1979712" y="5211490"/>
            <a:ext cx="6781775" cy="1457870"/>
          </a:xfrm>
        </p:spPr>
        <p:txBody>
          <a:bodyPr>
            <a:normAutofit fontScale="77500" lnSpcReduction="20000"/>
          </a:bodyPr>
          <a:lstStyle/>
          <a:p>
            <a:endParaRPr lang="fr-FR" sz="1200" dirty="0" smtClean="0">
              <a:solidFill>
                <a:srgbClr val="002060"/>
              </a:solidFill>
            </a:endParaRPr>
          </a:p>
          <a:p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What do you know about </a:t>
            </a:r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him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?</a:t>
            </a:r>
          </a:p>
          <a:p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His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 life? </a:t>
            </a:r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His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 </a:t>
            </a:r>
            <a:r>
              <a:rPr lang="fr-FR" sz="3400" b="1" dirty="0" err="1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work</a:t>
            </a:r>
            <a:r>
              <a:rPr lang="fr-FR" sz="3400" b="1" dirty="0" smtClean="0">
                <a:solidFill>
                  <a:schemeClr val="accent6">
                    <a:lumMod val="50000"/>
                  </a:schemeClr>
                </a:solidFill>
                <a:latin typeface="British Council Sans Black" panose="020B0A04020202020204" pitchFamily="34" charset="0"/>
              </a:rPr>
              <a:t>?</a:t>
            </a:r>
            <a:endParaRPr lang="fr-FR" sz="3000" b="1" dirty="0" smtClean="0">
              <a:solidFill>
                <a:schemeClr val="accent6">
                  <a:lumMod val="50000"/>
                </a:schemeClr>
              </a:solidFill>
              <a:latin typeface="British Council Sans Black" panose="020B0A04020202020204" pitchFamily="34" charset="0"/>
            </a:endParaRPr>
          </a:p>
          <a:p>
            <a:r>
              <a:rPr lang="en-GB" sz="2800" dirty="0">
                <a:solidFill>
                  <a:srgbClr val="333333"/>
                </a:solidFill>
                <a:latin typeface="British Council Sans Black" panose="020B0A04020202020204" pitchFamily="34" charset="0"/>
                <a:hlinkClick r:id="rId5"/>
              </a:rPr>
              <a:t>Fun international facts about </a:t>
            </a:r>
            <a:r>
              <a:rPr lang="en-GB" sz="2800" dirty="0" smtClean="0">
                <a:solidFill>
                  <a:srgbClr val="333333"/>
                </a:solidFill>
                <a:latin typeface="British Council Sans Black" panose="020B0A04020202020204" pitchFamily="34" charset="0"/>
                <a:hlinkClick r:id="rId5"/>
              </a:rPr>
              <a:t>Shakespeare</a:t>
            </a:r>
            <a:endParaRPr lang="en-GB" sz="2800" dirty="0">
              <a:solidFill>
                <a:srgbClr val="333333"/>
              </a:solidFill>
              <a:latin typeface="British Council Sans Black" panose="020B0A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47" y="4715411"/>
            <a:ext cx="3821632" cy="21473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49" y="4715411"/>
            <a:ext cx="3813083" cy="2142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386281"/>
            <a:ext cx="673108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  <a:t>Shakespeare Lives </a:t>
            </a:r>
            <a:r>
              <a:rPr lang="fr-FR" sz="4000" b="1" dirty="0" smtClean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  <a:t>2016</a:t>
            </a:r>
            <a:r>
              <a:rPr lang="fr-FR" sz="4400" b="1" dirty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  <a:t/>
            </a:r>
            <a:br>
              <a:rPr lang="fr-FR" sz="4400" b="1" dirty="0">
                <a:solidFill>
                  <a:prstClr val="black"/>
                </a:solidFill>
                <a:latin typeface="British Council Sans" panose="020B0504020202020204" pitchFamily="34" charset="0"/>
                <a:ea typeface="+mj-ea"/>
                <a:cs typeface="+mj-cs"/>
              </a:rPr>
            </a:b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In 2016, the British Council is marking the 400th anniversary of Shakespeare’s death with </a:t>
            </a:r>
            <a:r>
              <a:rPr lang="fr-FR" sz="2400" b="1" dirty="0">
                <a:solidFill>
                  <a:prstClr val="black"/>
                </a:solidFill>
                <a:ea typeface="+mj-ea"/>
                <a:cs typeface="+mj-cs"/>
              </a:rPr>
              <a:t>events 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and </a:t>
            </a:r>
            <a:r>
              <a:rPr lang="fr-FR" sz="2400" b="1" dirty="0">
                <a:solidFill>
                  <a:prstClr val="black"/>
                </a:solidFill>
                <a:ea typeface="+mj-ea"/>
                <a:cs typeface="+mj-cs"/>
              </a:rPr>
              <a:t>activities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 which celebrate his life and work.</a:t>
            </a:r>
            <a:b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Watch the short film on our website</a:t>
            </a:r>
            <a:b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fr-FR" sz="2400" dirty="0" smtClean="0">
                <a:solidFill>
                  <a:prstClr val="black"/>
                </a:solidFill>
                <a:ea typeface="+mj-ea"/>
                <a:cs typeface="+mj-cs"/>
                <a:hlinkClick r:id="rId6"/>
              </a:rPr>
              <a:t>British 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  <a:hlinkClick r:id="rId6"/>
              </a:rPr>
              <a:t>Council | Shakespeare Lives</a:t>
            </a:r>
            <a:r>
              <a:rPr lang="fr-FR" sz="2400" dirty="0">
                <a:solidFill>
                  <a:prstClr val="black"/>
                </a:solidFill>
                <a:ea typeface="+mj-ea"/>
                <a:cs typeface="+mj-cs"/>
              </a:rPr>
              <a:t>  to find out more.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39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380085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 smtClean="0">
                <a:solidFill>
                  <a:prstClr val="black"/>
                </a:solidFill>
                <a:latin typeface="British Council Sans Black" panose="020B0A04020202020204" pitchFamily="34" charset="0"/>
              </a:rPr>
              <a:t> Exploring </a:t>
            </a:r>
            <a:r>
              <a:rPr lang="fr-FR" sz="3200" dirty="0">
                <a:solidFill>
                  <a:prstClr val="black"/>
                </a:solidFill>
                <a:latin typeface="British Council Sans Black" panose="020B0A04020202020204" pitchFamily="34" charset="0"/>
              </a:rPr>
              <a:t>English: Shakespeare</a:t>
            </a:r>
          </a:p>
          <a:p>
            <a:pPr lvl="0"/>
            <a:endParaRPr lang="fr-FR" sz="1600" dirty="0">
              <a:solidFill>
                <a:prstClr val="black"/>
              </a:solidFill>
              <a:latin typeface="British Council Sans Black" panose="020B0A04020202020204" pitchFamily="34" charset="0"/>
            </a:endParaRPr>
          </a:p>
          <a:p>
            <a:pPr lvl="0" algn="ctr"/>
            <a:r>
              <a:rPr lang="fr-FR" sz="2400" dirty="0">
                <a:solidFill>
                  <a:prstClr val="black"/>
                </a:solidFill>
              </a:rPr>
              <a:t>We invite and encourage you to enrol in this fantastic new online course </a:t>
            </a:r>
            <a:r>
              <a:rPr lang="en-GB" sz="2400" b="1" dirty="0">
                <a:solidFill>
                  <a:prstClr val="black"/>
                </a:solidFill>
              </a:rPr>
              <a:t>to improve your English language skills </a:t>
            </a:r>
            <a:r>
              <a:rPr lang="en-GB" sz="2400" dirty="0">
                <a:solidFill>
                  <a:prstClr val="black"/>
                </a:solidFill>
              </a:rPr>
              <a:t>by looking at the life and works of </a:t>
            </a:r>
            <a:r>
              <a:rPr lang="en-GB" sz="2400" b="1" dirty="0">
                <a:solidFill>
                  <a:prstClr val="black"/>
                </a:solidFill>
              </a:rPr>
              <a:t>William Shakespeare </a:t>
            </a:r>
            <a:r>
              <a:rPr lang="en-GB" sz="2400" dirty="0">
                <a:solidFill>
                  <a:prstClr val="black"/>
                </a:solidFill>
              </a:rPr>
              <a:t>and his enduring popularity</a:t>
            </a:r>
          </a:p>
          <a:p>
            <a:pPr lvl="0"/>
            <a:endParaRPr lang="en-GB" sz="1600" dirty="0">
              <a:solidFill>
                <a:prstClr val="black"/>
              </a:solidFill>
            </a:endParaRPr>
          </a:p>
          <a:p>
            <a:pPr lvl="0"/>
            <a:r>
              <a:rPr lang="fr-FR" sz="2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fr-FR" sz="2000" dirty="0" smtClean="0">
                <a:solidFill>
                  <a:prstClr val="black"/>
                </a:solidFill>
                <a:hlinkClick r:id="rId4"/>
              </a:rPr>
              <a:t>www.futurelearn.com/courses/explore-english-shakespeare</a:t>
            </a:r>
            <a:r>
              <a:rPr lang="fr-FR" sz="2000" dirty="0" smtClean="0">
                <a:solidFill>
                  <a:prstClr val="black"/>
                </a:solidFill>
              </a:rPr>
              <a:t> 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86472" y="1268760"/>
            <a:ext cx="749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latin typeface="British Council Sans Black" panose="020B0A04020202020204" pitchFamily="34" charset="0"/>
              </a:rPr>
              <a:t>Massive Open Online Course</a:t>
            </a:r>
            <a:endParaRPr lang="en-GB" sz="3600" dirty="0">
              <a:latin typeface="British Council Sans Black" panose="020B0A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34737"/>
            <a:ext cx="1967338" cy="839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7" y="2398586"/>
            <a:ext cx="2448272" cy="1379193"/>
          </a:xfrm>
          <a:prstGeom prst="rect">
            <a:avLst/>
          </a:prstGeom>
        </p:spPr>
      </p:pic>
      <p:pic>
        <p:nvPicPr>
          <p:cNvPr id="19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517716"/>
            <a:ext cx="1905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00214" y="1044363"/>
            <a:ext cx="7494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>
                <a:latin typeface="British Council Sans Black" panose="020B0A04020202020204" pitchFamily="34" charset="0"/>
              </a:rPr>
              <a:t>Exploring English: Shakespeare</a:t>
            </a:r>
            <a:endParaRPr lang="en-GB" sz="3600" dirty="0">
              <a:latin typeface="British Council Sans Black" panose="020B0A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0214" y="2002697"/>
            <a:ext cx="750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907704" y="2187363"/>
            <a:ext cx="7299058" cy="5008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When? </a:t>
            </a:r>
            <a:r>
              <a:rPr lang="fr-FR" sz="3600" dirty="0" smtClean="0">
                <a:solidFill>
                  <a:schemeClr val="tx1"/>
                </a:solidFill>
              </a:rPr>
              <a:t>The MOOC starts on </a:t>
            </a:r>
            <a:r>
              <a:rPr lang="fr-FR" sz="3600" b="1" dirty="0" smtClean="0">
                <a:solidFill>
                  <a:schemeClr val="tx1"/>
                </a:solidFill>
              </a:rPr>
              <a:t>11</a:t>
            </a: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fr-FR" sz="3600" b="1" dirty="0" smtClean="0">
                <a:solidFill>
                  <a:schemeClr val="tx1"/>
                </a:solidFill>
              </a:rPr>
              <a:t>January 2016</a:t>
            </a:r>
            <a:r>
              <a:rPr lang="fr-FR" sz="3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fr-FR" sz="3600" b="1" dirty="0" smtClean="0"/>
          </a:p>
          <a:p>
            <a:pPr algn="l"/>
            <a:r>
              <a:rPr lang="fr-FR" sz="3600" b="1" dirty="0" smtClean="0">
                <a:solidFill>
                  <a:schemeClr val="accent6">
                    <a:lumMod val="50000"/>
                  </a:schemeClr>
                </a:solidFill>
              </a:rPr>
              <a:t>How?  </a:t>
            </a:r>
            <a:r>
              <a:rPr lang="fr-FR" sz="3600" dirty="0" smtClean="0">
                <a:solidFill>
                  <a:schemeClr val="tx1"/>
                </a:solidFill>
              </a:rPr>
              <a:t>Go to </a:t>
            </a:r>
            <a:r>
              <a:rPr lang="fr-FR" sz="3600" dirty="0" smtClean="0">
                <a:hlinkClick r:id="rId4"/>
              </a:rPr>
              <a:t>https://www.futurelearn.com/courses/explore-english-shakespeare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chemeClr val="tx1"/>
                </a:solidFill>
              </a:rPr>
              <a:t>and click on </a:t>
            </a:r>
            <a:r>
              <a:rPr lang="fr-FR" sz="3600" b="1" dirty="0" smtClean="0">
                <a:solidFill>
                  <a:schemeClr val="tx1"/>
                </a:solidFill>
              </a:rPr>
              <a:t>‘Join now’</a:t>
            </a:r>
            <a:r>
              <a:rPr lang="fr-FR" sz="3600" dirty="0" smtClean="0">
                <a:solidFill>
                  <a:schemeClr val="tx1"/>
                </a:solidFill>
              </a:rPr>
              <a:t>.</a:t>
            </a:r>
            <a:endParaRPr lang="fr-FR" sz="3600" b="1" dirty="0" smtClean="0">
              <a:solidFill>
                <a:schemeClr val="tx1"/>
              </a:solidFill>
            </a:endParaRPr>
          </a:p>
          <a:p>
            <a:pPr algn="l"/>
            <a:endParaRPr lang="fr-FR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Aim?  </a:t>
            </a:r>
            <a:r>
              <a:rPr lang="en-GB" sz="3600" dirty="0" smtClean="0">
                <a:solidFill>
                  <a:schemeClr val="tx1"/>
                </a:solidFill>
              </a:rPr>
              <a:t>To improve your English language skills by looking at the life and works of William Shakespeare and his enduring popularity.</a:t>
            </a:r>
          </a:p>
          <a:p>
            <a:pPr algn="l"/>
            <a:endParaRPr lang="fr-FR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Who is it for?  </a:t>
            </a:r>
            <a:r>
              <a:rPr lang="en-GB" sz="3600" dirty="0" smtClean="0">
                <a:solidFill>
                  <a:schemeClr val="tx1"/>
                </a:solidFill>
              </a:rPr>
              <a:t>The course is designed for people who are learning English, are at B1 level (on the CEFR) and are interested in the language and legacy of William Shakespeare.</a:t>
            </a:r>
          </a:p>
          <a:p>
            <a:pPr algn="l"/>
            <a:endParaRPr lang="en-GB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Duration?   </a:t>
            </a:r>
            <a:r>
              <a:rPr lang="en-GB" sz="3600" dirty="0" smtClean="0">
                <a:solidFill>
                  <a:schemeClr val="tx1"/>
                </a:solidFill>
              </a:rPr>
              <a:t>6 weeks - 2 hours study per week.</a:t>
            </a:r>
            <a:endParaRPr lang="en-GB" sz="3600" b="1" dirty="0" smtClean="0">
              <a:solidFill>
                <a:schemeClr val="tx1"/>
              </a:solidFill>
            </a:endParaRPr>
          </a:p>
          <a:p>
            <a:pPr algn="l"/>
            <a:endParaRPr lang="en-GB" sz="3600" dirty="0" smtClean="0"/>
          </a:p>
          <a:p>
            <a:pPr algn="l"/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</a:rPr>
              <a:t>Cost?   </a:t>
            </a:r>
            <a:r>
              <a:rPr lang="en-GB" sz="3600" dirty="0" smtClean="0">
                <a:solidFill>
                  <a:schemeClr val="tx1"/>
                </a:solidFill>
              </a:rPr>
              <a:t>It’s free!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-27384"/>
            <a:ext cx="9217024" cy="6912768"/>
          </a:xfrm>
          <a:prstGeom prst="rect">
            <a:avLst/>
          </a:prstGeom>
          <a:solidFill>
            <a:srgbClr val="FF4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86472" y="1044363"/>
            <a:ext cx="7507782" cy="584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British Council Sans" panose="020B0504020202020204" pitchFamily="34" charset="0"/>
              </a:rPr>
              <a:t>Shakespeare </a:t>
            </a:r>
            <a:r>
              <a:rPr lang="fr-FR" b="1" dirty="0">
                <a:latin typeface="British Council Sans" panose="020B0504020202020204" pitchFamily="34" charset="0"/>
              </a:rPr>
              <a:t>Lives 2016</a:t>
            </a:r>
            <a:br>
              <a:rPr lang="fr-FR" b="1" dirty="0">
                <a:latin typeface="British Council Sans" panose="020B0504020202020204" pitchFamily="34" charset="0"/>
              </a:rPr>
            </a:br>
            <a:r>
              <a:rPr lang="fr-FR" dirty="0"/>
              <a:t>In 2016, the British Council is marking the 400th anniversary of Shakespeare’s death with </a:t>
            </a:r>
            <a:r>
              <a:rPr lang="fr-FR" b="1" dirty="0"/>
              <a:t>events </a:t>
            </a:r>
            <a:r>
              <a:rPr lang="fr-FR" dirty="0"/>
              <a:t>and </a:t>
            </a:r>
            <a:r>
              <a:rPr lang="fr-FR" b="1" dirty="0"/>
              <a:t>activities</a:t>
            </a:r>
            <a:r>
              <a:rPr lang="fr-FR" dirty="0"/>
              <a:t> which celebrate his life and work.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Watch the short film on our website</a:t>
            </a:r>
            <a:br>
              <a:rPr lang="fr-FR" dirty="0"/>
            </a:br>
            <a:r>
              <a:rPr lang="fr-FR" dirty="0" smtClean="0"/>
              <a:t>find </a:t>
            </a:r>
            <a:r>
              <a:rPr lang="fr-FR" dirty="0"/>
              <a:t>out more.</a:t>
            </a:r>
            <a:r>
              <a:rPr lang="fr-FR" dirty="0">
                <a:latin typeface="British Council Sans" panose="020B0504020202020204" pitchFamily="34" charset="0"/>
              </a:rPr>
              <a:t/>
            </a:r>
            <a:br>
              <a:rPr lang="fr-FR" dirty="0">
                <a:latin typeface="British Council Sans" panose="020B0504020202020204" pitchFamily="34" charset="0"/>
              </a:rPr>
            </a:b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676456" y="6383734"/>
            <a:ext cx="504056" cy="501650"/>
          </a:xfrm>
        </p:spPr>
        <p:txBody>
          <a:bodyPr/>
          <a:lstStyle/>
          <a:p>
            <a:pPr algn="ctr"/>
            <a:fld id="{140623D4-D379-49AD-8FA0-6461E3F0D61E}" type="slidenum">
              <a:rPr lang="en-GB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64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 – MOOC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372200" y="-27384"/>
            <a:ext cx="0" cy="57606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3312368" cy="8473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763688" y="1044363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>
                <a:latin typeface="British Council Sans Black" panose="020B0A04020202020204" pitchFamily="34" charset="0"/>
              </a:rPr>
              <a:t>Facebook - British Council Portugal</a:t>
            </a:r>
          </a:p>
        </p:txBody>
      </p:sp>
      <p:pic>
        <p:nvPicPr>
          <p:cNvPr id="13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8" t="18385" r="32158" b="27671"/>
          <a:stretch/>
        </p:blipFill>
        <p:spPr bwMode="auto">
          <a:xfrm>
            <a:off x="3311860" y="1982778"/>
            <a:ext cx="3996444" cy="4721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80512" cy="6885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7824" y="4725144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41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www.shakespearelives.org</a:t>
            </a:r>
            <a:endParaRPr lang="en-GB" sz="2800" b="1" dirty="0" smtClean="0">
              <a:solidFill>
                <a:srgbClr val="FF4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 smtClean="0">
                <a:solidFill>
                  <a:srgbClr val="FF41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#ShakespeareLives</a:t>
            </a:r>
          </a:p>
          <a:p>
            <a:endParaRPr lang="en-GB" sz="2800" b="1" dirty="0" smtClean="0">
              <a:solidFill>
                <a:srgbClr val="FF41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6309320"/>
            <a:ext cx="6624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err="1">
                <a:solidFill>
                  <a:schemeClr val="bg1"/>
                </a:solidFill>
              </a:rPr>
              <a:t>Schaubuhne</a:t>
            </a:r>
            <a:r>
              <a:rPr lang="en-GB" sz="1000" i="1" dirty="0">
                <a:solidFill>
                  <a:schemeClr val="bg1"/>
                </a:solidFill>
              </a:rPr>
              <a:t> am </a:t>
            </a:r>
            <a:r>
              <a:rPr lang="en-GB" sz="1000" i="1" dirty="0" err="1">
                <a:solidFill>
                  <a:schemeClr val="bg1"/>
                </a:solidFill>
              </a:rPr>
              <a:t>Lehniner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err="1">
                <a:solidFill>
                  <a:schemeClr val="bg1"/>
                </a:solidFill>
              </a:rPr>
              <a:t>Platz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err="1">
                <a:solidFill>
                  <a:schemeClr val="bg1"/>
                </a:solidFill>
              </a:rPr>
              <a:t>theater</a:t>
            </a:r>
            <a:r>
              <a:rPr lang="en-GB" sz="1000" i="1" dirty="0">
                <a:solidFill>
                  <a:schemeClr val="bg1"/>
                </a:solidFill>
              </a:rPr>
              <a:t> </a:t>
            </a:r>
            <a:r>
              <a:rPr lang="en-GB" sz="1000" i="1" dirty="0" smtClean="0">
                <a:solidFill>
                  <a:schemeClr val="bg1"/>
                </a:solidFill>
              </a:rPr>
              <a:t> </a:t>
            </a:r>
            <a:r>
              <a:rPr lang="en-GB" sz="1000" dirty="0" smtClean="0">
                <a:solidFill>
                  <a:schemeClr val="bg1"/>
                </a:solidFill>
              </a:rPr>
              <a:t>(</a:t>
            </a:r>
            <a:r>
              <a:rPr lang="en-GB" sz="1000" dirty="0">
                <a:solidFill>
                  <a:schemeClr val="bg1"/>
                </a:solidFill>
              </a:rPr>
              <a:t>Berlin) perform Hamlet in Moscow in 2010. Photo by Sergey </a:t>
            </a:r>
            <a:r>
              <a:rPr lang="en-GB" sz="1000" dirty="0" err="1">
                <a:solidFill>
                  <a:schemeClr val="bg1"/>
                </a:solidFill>
              </a:rPr>
              <a:t>Petrov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1" y="620688"/>
            <a:ext cx="3356333" cy="13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8CB62748132E40B490B8DB7C7D1616" ma:contentTypeVersion="2" ma:contentTypeDescription="Create a new document." ma:contentTypeScope="" ma:versionID="0d4082d49aceac72f8c1b0f38347535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5d1b6bbd0fcf9d08256ccd673cb6a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255B9E-0E87-4893-97A6-3AE1C80CF9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0239654-F163-4A2C-A4EE-2841AD5839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A76FE-8651-4FD5-BF57-D5E9F5364E8E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13332</TotalTime>
  <Words>411</Words>
  <Application>Microsoft Office PowerPoint</Application>
  <PresentationFormat>Apresentação no Ecrã (4:3)</PresentationFormat>
  <Paragraphs>84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British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Creevey, Vicky (Arts)</dc:creator>
  <cp:lastModifiedBy>Ana Sepulveda (DGE)</cp:lastModifiedBy>
  <cp:revision>95</cp:revision>
  <cp:lastPrinted>2015-11-13T10:51:38Z</cp:lastPrinted>
  <dcterms:created xsi:type="dcterms:W3CDTF">2015-09-07T11:13:31Z</dcterms:created>
  <dcterms:modified xsi:type="dcterms:W3CDTF">2016-01-11T19:07:16Z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0x010100AF8CB62748132E40B490B8DB7C7D1616</vt:lpwstr>
  </property>
</Properties>
</file>