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12" r:id="rId3"/>
    <p:sldId id="301" r:id="rId4"/>
    <p:sldId id="302" r:id="rId5"/>
    <p:sldId id="305" r:id="rId6"/>
    <p:sldId id="303" r:id="rId7"/>
    <p:sldId id="295" r:id="rId8"/>
    <p:sldId id="298" r:id="rId9"/>
    <p:sldId id="307" r:id="rId10"/>
    <p:sldId id="308" r:id="rId11"/>
    <p:sldId id="310" r:id="rId12"/>
    <p:sldId id="311" r:id="rId13"/>
    <p:sldId id="309" r:id="rId14"/>
  </p:sldIdLst>
  <p:sldSz cx="9144000" cy="6858000" type="screen4x3"/>
  <p:notesSz cx="6724650" cy="987425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8A3E"/>
    <a:srgbClr val="660033"/>
    <a:srgbClr val="FFE181"/>
    <a:srgbClr val="E83224"/>
    <a:srgbClr val="0000CC"/>
    <a:srgbClr val="FF3300"/>
    <a:srgbClr val="F7153B"/>
    <a:srgbClr val="3366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6" autoAdjust="0"/>
    <p:restoredTop sz="94165" autoAdjust="0"/>
  </p:normalViewPr>
  <p:slideViewPr>
    <p:cSldViewPr>
      <p:cViewPr>
        <p:scale>
          <a:sx n="100" d="100"/>
          <a:sy n="100" d="100"/>
        </p:scale>
        <p:origin x="-1932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534603-E2CB-40BC-87AA-D70232D5BE23}" type="doc">
      <dgm:prSet loTypeId="urn:microsoft.com/office/officeart/2005/8/layout/radial3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pt-PT"/>
        </a:p>
      </dgm:t>
    </dgm:pt>
    <dgm:pt modelId="{7626E451-45A2-433D-A0EF-F89A352E41F6}">
      <dgm:prSet phldrT="[Texto]" custT="1"/>
      <dgm:spPr/>
      <dgm:t>
        <a:bodyPr/>
        <a:lstStyle/>
        <a:p>
          <a:r>
            <a:rPr lang="pt-PT" sz="4000" dirty="0" smtClean="0"/>
            <a:t>Para quem?</a:t>
          </a:r>
          <a:endParaRPr lang="pt-PT" sz="4000" dirty="0"/>
        </a:p>
      </dgm:t>
    </dgm:pt>
    <dgm:pt modelId="{6DE7717A-9BEB-44F6-ABA8-E56A84301140}" type="parTrans" cxnId="{0BE84192-D6FB-4AB1-974E-62DD3664CAA3}">
      <dgm:prSet/>
      <dgm:spPr/>
      <dgm:t>
        <a:bodyPr/>
        <a:lstStyle/>
        <a:p>
          <a:endParaRPr lang="pt-PT"/>
        </a:p>
      </dgm:t>
    </dgm:pt>
    <dgm:pt modelId="{3E8FDDB3-321C-4E55-BA51-7374A101BBD3}" type="sibTrans" cxnId="{0BE84192-D6FB-4AB1-974E-62DD3664CAA3}">
      <dgm:prSet/>
      <dgm:spPr/>
      <dgm:t>
        <a:bodyPr/>
        <a:lstStyle/>
        <a:p>
          <a:endParaRPr lang="pt-PT"/>
        </a:p>
      </dgm:t>
    </dgm:pt>
    <dgm:pt modelId="{62D5D659-5769-4C8A-8B57-09D21A2A9C5A}">
      <dgm:prSet phldrT="[Texto]" custT="1"/>
      <dgm:spPr/>
      <dgm:t>
        <a:bodyPr/>
        <a:lstStyle/>
        <a:p>
          <a:r>
            <a:rPr lang="pt-PT" sz="2000" b="1" dirty="0" smtClean="0"/>
            <a:t>Escolas</a:t>
          </a:r>
          <a:endParaRPr lang="pt-PT" sz="2000" b="1" dirty="0"/>
        </a:p>
      </dgm:t>
    </dgm:pt>
    <dgm:pt modelId="{F04E3203-E685-4294-8FBF-6CA85928732E}" type="parTrans" cxnId="{82CDAE70-FDDA-40F2-BFEF-B12065D432CA}">
      <dgm:prSet/>
      <dgm:spPr/>
      <dgm:t>
        <a:bodyPr/>
        <a:lstStyle/>
        <a:p>
          <a:endParaRPr lang="pt-PT"/>
        </a:p>
      </dgm:t>
    </dgm:pt>
    <dgm:pt modelId="{EA24974A-0289-45F6-93CE-3164E23D3985}" type="sibTrans" cxnId="{82CDAE70-FDDA-40F2-BFEF-B12065D432CA}">
      <dgm:prSet/>
      <dgm:spPr/>
      <dgm:t>
        <a:bodyPr/>
        <a:lstStyle/>
        <a:p>
          <a:endParaRPr lang="pt-PT"/>
        </a:p>
      </dgm:t>
    </dgm:pt>
    <dgm:pt modelId="{7F2B6615-39B8-42CE-8D0C-0232CCD4DBCD}">
      <dgm:prSet phldrT="[Texto]"/>
      <dgm:spPr/>
      <dgm:t>
        <a:bodyPr/>
        <a:lstStyle/>
        <a:p>
          <a:r>
            <a:rPr lang="pt-PT" b="1" dirty="0" smtClean="0"/>
            <a:t>Docentes</a:t>
          </a:r>
          <a:endParaRPr lang="pt-PT" b="1" dirty="0"/>
        </a:p>
      </dgm:t>
    </dgm:pt>
    <dgm:pt modelId="{5BA00AA1-DB43-45F7-AB56-FE581C231DB5}" type="parTrans" cxnId="{233D3223-6E99-4D68-A99F-B461D4C9A1A0}">
      <dgm:prSet/>
      <dgm:spPr/>
      <dgm:t>
        <a:bodyPr/>
        <a:lstStyle/>
        <a:p>
          <a:endParaRPr lang="pt-PT"/>
        </a:p>
      </dgm:t>
    </dgm:pt>
    <dgm:pt modelId="{30E6842D-7AA8-41F2-8476-B987B17B449C}" type="sibTrans" cxnId="{233D3223-6E99-4D68-A99F-B461D4C9A1A0}">
      <dgm:prSet/>
      <dgm:spPr/>
      <dgm:t>
        <a:bodyPr/>
        <a:lstStyle/>
        <a:p>
          <a:endParaRPr lang="pt-PT"/>
        </a:p>
      </dgm:t>
    </dgm:pt>
    <dgm:pt modelId="{9572085F-AE5D-42DB-9EF5-9061F744283C}">
      <dgm:prSet phldrT="[Texto]" custT="1"/>
      <dgm:spPr/>
      <dgm:t>
        <a:bodyPr/>
        <a:lstStyle/>
        <a:p>
          <a:r>
            <a:rPr lang="pt-PT" sz="2000" b="1" dirty="0" smtClean="0"/>
            <a:t>Técnicos</a:t>
          </a:r>
          <a:endParaRPr lang="pt-PT" sz="2000" b="1" dirty="0"/>
        </a:p>
      </dgm:t>
    </dgm:pt>
    <dgm:pt modelId="{047AFE53-0D67-410B-BDB8-B1D845F5138E}" type="parTrans" cxnId="{665A3674-EE5D-4771-AAC4-79FD25681AFA}">
      <dgm:prSet/>
      <dgm:spPr/>
      <dgm:t>
        <a:bodyPr/>
        <a:lstStyle/>
        <a:p>
          <a:endParaRPr lang="pt-PT"/>
        </a:p>
      </dgm:t>
    </dgm:pt>
    <dgm:pt modelId="{5664AD12-2843-4C1F-A934-F24F8F3FB5AE}" type="sibTrans" cxnId="{665A3674-EE5D-4771-AAC4-79FD25681AFA}">
      <dgm:prSet/>
      <dgm:spPr/>
      <dgm:t>
        <a:bodyPr/>
        <a:lstStyle/>
        <a:p>
          <a:endParaRPr lang="pt-PT"/>
        </a:p>
      </dgm:t>
    </dgm:pt>
    <dgm:pt modelId="{4ADC5032-6CEE-4422-B112-5751015039A7}">
      <dgm:prSet phldrT="[Texto]" custT="1"/>
      <dgm:spPr/>
      <dgm:t>
        <a:bodyPr/>
        <a:lstStyle/>
        <a:p>
          <a:r>
            <a:rPr lang="pt-PT" sz="1600" b="1" dirty="0" smtClean="0"/>
            <a:t>Envolvidos no processo de Ed. Inclusiva</a:t>
          </a:r>
          <a:endParaRPr lang="pt-PT" sz="1600" b="1" dirty="0"/>
        </a:p>
      </dgm:t>
    </dgm:pt>
    <dgm:pt modelId="{AFFD58E4-F717-4C82-A969-89E43CB82E18}" type="parTrans" cxnId="{3EFAD89D-2C1F-4BF0-A87F-4E1CC5684F32}">
      <dgm:prSet/>
      <dgm:spPr/>
      <dgm:t>
        <a:bodyPr/>
        <a:lstStyle/>
        <a:p>
          <a:endParaRPr lang="pt-PT"/>
        </a:p>
      </dgm:t>
    </dgm:pt>
    <dgm:pt modelId="{A5E3BA5A-7092-498C-BF83-F760E28C9376}" type="sibTrans" cxnId="{3EFAD89D-2C1F-4BF0-A87F-4E1CC5684F32}">
      <dgm:prSet/>
      <dgm:spPr/>
      <dgm:t>
        <a:bodyPr/>
        <a:lstStyle/>
        <a:p>
          <a:endParaRPr lang="pt-PT"/>
        </a:p>
      </dgm:t>
    </dgm:pt>
    <dgm:pt modelId="{0F680AEB-829E-42FF-A0A2-DB5F4F6C5A06}">
      <dgm:prSet custT="1"/>
      <dgm:spPr/>
      <dgm:t>
        <a:bodyPr/>
        <a:lstStyle/>
        <a:p>
          <a:r>
            <a:rPr lang="pt-PT" sz="2000" b="1" dirty="0" smtClean="0"/>
            <a:t>Pais</a:t>
          </a:r>
          <a:endParaRPr lang="pt-PT" sz="2000" b="1" dirty="0"/>
        </a:p>
      </dgm:t>
    </dgm:pt>
    <dgm:pt modelId="{CDCFBEFE-14F3-4BBB-BEF7-230C725F29AF}" type="parTrans" cxnId="{701C0B09-EE47-4666-98FA-120D037ECD48}">
      <dgm:prSet/>
      <dgm:spPr/>
      <dgm:t>
        <a:bodyPr/>
        <a:lstStyle/>
        <a:p>
          <a:endParaRPr lang="pt-PT"/>
        </a:p>
      </dgm:t>
    </dgm:pt>
    <dgm:pt modelId="{FAE28D65-42ED-48FD-8088-B8378EE67665}" type="sibTrans" cxnId="{701C0B09-EE47-4666-98FA-120D037ECD48}">
      <dgm:prSet/>
      <dgm:spPr/>
      <dgm:t>
        <a:bodyPr/>
        <a:lstStyle/>
        <a:p>
          <a:endParaRPr lang="pt-PT"/>
        </a:p>
      </dgm:t>
    </dgm:pt>
    <dgm:pt modelId="{B2A16BC2-D672-45A3-AE4D-BA91E82D7B3D}">
      <dgm:prSet custT="1"/>
      <dgm:spPr/>
      <dgm:t>
        <a:bodyPr/>
        <a:lstStyle/>
        <a:p>
          <a:r>
            <a:rPr lang="pt-PT" sz="2000" b="1" dirty="0" smtClean="0"/>
            <a:t>Assistentes Operacionais</a:t>
          </a:r>
          <a:endParaRPr lang="pt-PT" sz="2000" b="1" dirty="0"/>
        </a:p>
      </dgm:t>
    </dgm:pt>
    <dgm:pt modelId="{3A7E6E2A-9269-4BD6-A248-974E316DB012}" type="parTrans" cxnId="{93515A2D-7FA9-469C-BA85-ED7540E76895}">
      <dgm:prSet/>
      <dgm:spPr/>
      <dgm:t>
        <a:bodyPr/>
        <a:lstStyle/>
        <a:p>
          <a:endParaRPr lang="pt-PT"/>
        </a:p>
      </dgm:t>
    </dgm:pt>
    <dgm:pt modelId="{1C45D989-84E8-47C4-9A6F-A195D37E166C}" type="sibTrans" cxnId="{93515A2D-7FA9-469C-BA85-ED7540E76895}">
      <dgm:prSet/>
      <dgm:spPr/>
      <dgm:t>
        <a:bodyPr/>
        <a:lstStyle/>
        <a:p>
          <a:endParaRPr lang="pt-PT"/>
        </a:p>
      </dgm:t>
    </dgm:pt>
    <dgm:pt modelId="{72A5ABE5-7D21-4A4C-B385-32A0E1F79221}" type="pres">
      <dgm:prSet presAssocID="{72534603-E2CB-40BC-87AA-D70232D5BE2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F367B0CD-3FA1-4C0A-9662-CA75EAC5BECA}" type="pres">
      <dgm:prSet presAssocID="{72534603-E2CB-40BC-87AA-D70232D5BE23}" presName="radial" presStyleCnt="0">
        <dgm:presLayoutVars>
          <dgm:animLvl val="ctr"/>
        </dgm:presLayoutVars>
      </dgm:prSet>
      <dgm:spPr/>
    </dgm:pt>
    <dgm:pt modelId="{E7AF7EA1-B7BD-463D-9A42-5E6ABA069CF8}" type="pres">
      <dgm:prSet presAssocID="{7626E451-45A2-433D-A0EF-F89A352E41F6}" presName="centerShape" presStyleLbl="vennNode1" presStyleIdx="0" presStyleCnt="7"/>
      <dgm:spPr/>
      <dgm:t>
        <a:bodyPr/>
        <a:lstStyle/>
        <a:p>
          <a:endParaRPr lang="pt-PT"/>
        </a:p>
      </dgm:t>
    </dgm:pt>
    <dgm:pt modelId="{9C113E93-06AF-4F9C-A0F4-7B849AA2918A}" type="pres">
      <dgm:prSet presAssocID="{62D5D659-5769-4C8A-8B57-09D21A2A9C5A}" presName="node" presStyleLbl="vennNode1" presStyleIdx="1" presStyleCnt="7" custScaleX="143302" custRadScaleRad="9823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EBA062D-2F5A-40CC-B886-151469E2F9CA}" type="pres">
      <dgm:prSet presAssocID="{0F680AEB-829E-42FF-A0A2-DB5F4F6C5A06}" presName="node" presStyleLbl="vennNode1" presStyleIdx="2" presStyleCnt="7" custScaleX="140823" custRadScaleRad="104995" custRadScaleInc="308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FB37FA4-37FD-47C5-B1ED-48F512AA7360}" type="pres">
      <dgm:prSet presAssocID="{7F2B6615-39B8-42CE-8D0C-0232CCD4DBCD}" presName="node" presStyleLbl="vennNode1" presStyleIdx="3" presStyleCnt="7" custScaleX="146309" custRadScaleRad="110531" custRadScaleInc="-2313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DE41FDC-570F-40A4-94AB-092384F60A24}" type="pres">
      <dgm:prSet presAssocID="{B2A16BC2-D672-45A3-AE4D-BA91E82D7B3D}" presName="node" presStyleLbl="vennNode1" presStyleIdx="4" presStyleCnt="7" custScaleX="155189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A4205A9-A02D-4C00-AAB1-5E9AF38ECD6C}" type="pres">
      <dgm:prSet presAssocID="{9572085F-AE5D-42DB-9EF5-9061F744283C}" presName="node" presStyleLbl="vennNode1" presStyleIdx="5" presStyleCnt="7" custScaleX="134184" custRadScaleRad="107216" custRadScaleInc="15938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52E5D84-F951-4AF2-8F50-55C0F03E1754}" type="pres">
      <dgm:prSet presAssocID="{4ADC5032-6CEE-4422-B112-5751015039A7}" presName="node" presStyleLbl="vennNode1" presStyleIdx="6" presStyleCnt="7" custScaleX="139762" custRadScaleRad="102015" custRadScaleInc="-412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93515A2D-7FA9-469C-BA85-ED7540E76895}" srcId="{7626E451-45A2-433D-A0EF-F89A352E41F6}" destId="{B2A16BC2-D672-45A3-AE4D-BA91E82D7B3D}" srcOrd="3" destOrd="0" parTransId="{3A7E6E2A-9269-4BD6-A248-974E316DB012}" sibTransId="{1C45D989-84E8-47C4-9A6F-A195D37E166C}"/>
    <dgm:cxn modelId="{33063A48-F7CA-4AE8-BC13-6873C5760C2D}" type="presOf" srcId="{9572085F-AE5D-42DB-9EF5-9061F744283C}" destId="{CA4205A9-A02D-4C00-AAB1-5E9AF38ECD6C}" srcOrd="0" destOrd="0" presId="urn:microsoft.com/office/officeart/2005/8/layout/radial3"/>
    <dgm:cxn modelId="{8932A9F8-E1BB-46A6-8C50-E2C4E198E456}" type="presOf" srcId="{B2A16BC2-D672-45A3-AE4D-BA91E82D7B3D}" destId="{3DE41FDC-570F-40A4-94AB-092384F60A24}" srcOrd="0" destOrd="0" presId="urn:microsoft.com/office/officeart/2005/8/layout/radial3"/>
    <dgm:cxn modelId="{BBC0B7F7-9317-46BE-951F-93B5BE2FA22E}" type="presOf" srcId="{7F2B6615-39B8-42CE-8D0C-0232CCD4DBCD}" destId="{0FB37FA4-37FD-47C5-B1ED-48F512AA7360}" srcOrd="0" destOrd="0" presId="urn:microsoft.com/office/officeart/2005/8/layout/radial3"/>
    <dgm:cxn modelId="{3EFAD89D-2C1F-4BF0-A87F-4E1CC5684F32}" srcId="{7626E451-45A2-433D-A0EF-F89A352E41F6}" destId="{4ADC5032-6CEE-4422-B112-5751015039A7}" srcOrd="5" destOrd="0" parTransId="{AFFD58E4-F717-4C82-A969-89E43CB82E18}" sibTransId="{A5E3BA5A-7092-498C-BF83-F760E28C9376}"/>
    <dgm:cxn modelId="{725FA3E4-4DB5-47C0-ADCF-81BEC361E4B4}" type="presOf" srcId="{72534603-E2CB-40BC-87AA-D70232D5BE23}" destId="{72A5ABE5-7D21-4A4C-B385-32A0E1F79221}" srcOrd="0" destOrd="0" presId="urn:microsoft.com/office/officeart/2005/8/layout/radial3"/>
    <dgm:cxn modelId="{2D207102-8876-4DF3-87DC-50A1FB01D0D4}" type="presOf" srcId="{7626E451-45A2-433D-A0EF-F89A352E41F6}" destId="{E7AF7EA1-B7BD-463D-9A42-5E6ABA069CF8}" srcOrd="0" destOrd="0" presId="urn:microsoft.com/office/officeart/2005/8/layout/radial3"/>
    <dgm:cxn modelId="{82CDAE70-FDDA-40F2-BFEF-B12065D432CA}" srcId="{7626E451-45A2-433D-A0EF-F89A352E41F6}" destId="{62D5D659-5769-4C8A-8B57-09D21A2A9C5A}" srcOrd="0" destOrd="0" parTransId="{F04E3203-E685-4294-8FBF-6CA85928732E}" sibTransId="{EA24974A-0289-45F6-93CE-3164E23D3985}"/>
    <dgm:cxn modelId="{701C0B09-EE47-4666-98FA-120D037ECD48}" srcId="{7626E451-45A2-433D-A0EF-F89A352E41F6}" destId="{0F680AEB-829E-42FF-A0A2-DB5F4F6C5A06}" srcOrd="1" destOrd="0" parTransId="{CDCFBEFE-14F3-4BBB-BEF7-230C725F29AF}" sibTransId="{FAE28D65-42ED-48FD-8088-B8378EE67665}"/>
    <dgm:cxn modelId="{665A3674-EE5D-4771-AAC4-79FD25681AFA}" srcId="{7626E451-45A2-433D-A0EF-F89A352E41F6}" destId="{9572085F-AE5D-42DB-9EF5-9061F744283C}" srcOrd="4" destOrd="0" parTransId="{047AFE53-0D67-410B-BDB8-B1D845F5138E}" sibTransId="{5664AD12-2843-4C1F-A934-F24F8F3FB5AE}"/>
    <dgm:cxn modelId="{233D3223-6E99-4D68-A99F-B461D4C9A1A0}" srcId="{7626E451-45A2-433D-A0EF-F89A352E41F6}" destId="{7F2B6615-39B8-42CE-8D0C-0232CCD4DBCD}" srcOrd="2" destOrd="0" parTransId="{5BA00AA1-DB43-45F7-AB56-FE581C231DB5}" sibTransId="{30E6842D-7AA8-41F2-8476-B987B17B449C}"/>
    <dgm:cxn modelId="{6F11A8C4-D12E-4BA2-BBA0-B372B4C07C2D}" type="presOf" srcId="{0F680AEB-829E-42FF-A0A2-DB5F4F6C5A06}" destId="{BEBA062D-2F5A-40CC-B886-151469E2F9CA}" srcOrd="0" destOrd="0" presId="urn:microsoft.com/office/officeart/2005/8/layout/radial3"/>
    <dgm:cxn modelId="{D4F33E17-05EB-4E07-879D-E79A535B09B3}" type="presOf" srcId="{62D5D659-5769-4C8A-8B57-09D21A2A9C5A}" destId="{9C113E93-06AF-4F9C-A0F4-7B849AA2918A}" srcOrd="0" destOrd="0" presId="urn:microsoft.com/office/officeart/2005/8/layout/radial3"/>
    <dgm:cxn modelId="{3ADD0896-223F-4A1F-AA85-BB98E42AF034}" type="presOf" srcId="{4ADC5032-6CEE-4422-B112-5751015039A7}" destId="{452E5D84-F951-4AF2-8F50-55C0F03E1754}" srcOrd="0" destOrd="0" presId="urn:microsoft.com/office/officeart/2005/8/layout/radial3"/>
    <dgm:cxn modelId="{0BE84192-D6FB-4AB1-974E-62DD3664CAA3}" srcId="{72534603-E2CB-40BC-87AA-D70232D5BE23}" destId="{7626E451-45A2-433D-A0EF-F89A352E41F6}" srcOrd="0" destOrd="0" parTransId="{6DE7717A-9BEB-44F6-ABA8-E56A84301140}" sibTransId="{3E8FDDB3-321C-4E55-BA51-7374A101BBD3}"/>
    <dgm:cxn modelId="{8572EA7C-0978-4467-9D2B-C7E3F2469AB7}" type="presParOf" srcId="{72A5ABE5-7D21-4A4C-B385-32A0E1F79221}" destId="{F367B0CD-3FA1-4C0A-9662-CA75EAC5BECA}" srcOrd="0" destOrd="0" presId="urn:microsoft.com/office/officeart/2005/8/layout/radial3"/>
    <dgm:cxn modelId="{07DEA1D9-113F-4E1D-B77E-28E6C8BF009C}" type="presParOf" srcId="{F367B0CD-3FA1-4C0A-9662-CA75EAC5BECA}" destId="{E7AF7EA1-B7BD-463D-9A42-5E6ABA069CF8}" srcOrd="0" destOrd="0" presId="urn:microsoft.com/office/officeart/2005/8/layout/radial3"/>
    <dgm:cxn modelId="{BBE716F7-D4F9-4E0E-B0B9-53E3D5B3EBAA}" type="presParOf" srcId="{F367B0CD-3FA1-4C0A-9662-CA75EAC5BECA}" destId="{9C113E93-06AF-4F9C-A0F4-7B849AA2918A}" srcOrd="1" destOrd="0" presId="urn:microsoft.com/office/officeart/2005/8/layout/radial3"/>
    <dgm:cxn modelId="{9503F66E-E20E-4C88-BBB7-9AB33D27AFF2}" type="presParOf" srcId="{F367B0CD-3FA1-4C0A-9662-CA75EAC5BECA}" destId="{BEBA062D-2F5A-40CC-B886-151469E2F9CA}" srcOrd="2" destOrd="0" presId="urn:microsoft.com/office/officeart/2005/8/layout/radial3"/>
    <dgm:cxn modelId="{DD6CD17A-2310-4F8C-8D8F-73495B2365FB}" type="presParOf" srcId="{F367B0CD-3FA1-4C0A-9662-CA75EAC5BECA}" destId="{0FB37FA4-37FD-47C5-B1ED-48F512AA7360}" srcOrd="3" destOrd="0" presId="urn:microsoft.com/office/officeart/2005/8/layout/radial3"/>
    <dgm:cxn modelId="{4AC4183C-0A02-4ED6-AC20-E3F4954CED9F}" type="presParOf" srcId="{F367B0CD-3FA1-4C0A-9662-CA75EAC5BECA}" destId="{3DE41FDC-570F-40A4-94AB-092384F60A24}" srcOrd="4" destOrd="0" presId="urn:microsoft.com/office/officeart/2005/8/layout/radial3"/>
    <dgm:cxn modelId="{25AE609F-3E9D-426C-9D6E-9EC4C1D48C5B}" type="presParOf" srcId="{F367B0CD-3FA1-4C0A-9662-CA75EAC5BECA}" destId="{CA4205A9-A02D-4C00-AAB1-5E9AF38ECD6C}" srcOrd="5" destOrd="0" presId="urn:microsoft.com/office/officeart/2005/8/layout/radial3"/>
    <dgm:cxn modelId="{C47A0411-5F7F-45F2-B99C-EA65D96A2BCE}" type="presParOf" srcId="{F367B0CD-3FA1-4C0A-9662-CA75EAC5BECA}" destId="{452E5D84-F951-4AF2-8F50-55C0F03E1754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E3CB61-F250-428B-8353-BE67D293C279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F6BBC76-A599-4CE3-AC43-18457BDFC760}" type="pres">
      <dgm:prSet presAssocID="{9EE3CB61-F250-428B-8353-BE67D293C279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</dgm:ptLst>
  <dgm:cxnLst>
    <dgm:cxn modelId="{D7874D85-F5F3-4F4E-BF8D-F04D09CDD316}" type="presOf" srcId="{9EE3CB61-F250-428B-8353-BE67D293C279}" destId="{DF6BBC76-A599-4CE3-AC43-18457BDFC760}" srcOrd="0" destOrd="0" presId="urn:microsoft.com/office/officeart/2011/layout/TabList"/>
  </dgm:cxnLst>
  <dgm:bg>
    <a:solidFill>
      <a:schemeClr val="accent6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1175F6-F443-45C5-8A00-44C52F0CC22A}" type="doc">
      <dgm:prSet loTypeId="urn:microsoft.com/office/officeart/2005/8/layout/hProcess7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PT"/>
        </a:p>
      </dgm:t>
    </dgm:pt>
    <dgm:pt modelId="{3712F55E-E5D2-4F84-8408-8DA714B77828}">
      <dgm:prSet phldrT="[Texto]"/>
      <dgm:spPr/>
      <dgm:t>
        <a:bodyPr/>
        <a:lstStyle/>
        <a:p>
          <a:r>
            <a:rPr lang="pt-PT" dirty="0" smtClean="0">
              <a:solidFill>
                <a:srgbClr val="002060"/>
              </a:solidFill>
            </a:rPr>
            <a:t>Princípio I</a:t>
          </a:r>
          <a:endParaRPr lang="pt-PT" dirty="0">
            <a:solidFill>
              <a:srgbClr val="002060"/>
            </a:solidFill>
          </a:endParaRPr>
        </a:p>
      </dgm:t>
    </dgm:pt>
    <dgm:pt modelId="{518D431B-145A-4E59-AFF7-42F31A7443FE}" type="parTrans" cxnId="{23133166-25C9-4959-8E1C-DFDDBF28D704}">
      <dgm:prSet/>
      <dgm:spPr/>
      <dgm:t>
        <a:bodyPr/>
        <a:lstStyle/>
        <a:p>
          <a:endParaRPr lang="pt-PT"/>
        </a:p>
      </dgm:t>
    </dgm:pt>
    <dgm:pt modelId="{A40E7465-67B1-488F-9A7C-7DDE52FC98BE}" type="sibTrans" cxnId="{23133166-25C9-4959-8E1C-DFDDBF28D704}">
      <dgm:prSet/>
      <dgm:spPr/>
      <dgm:t>
        <a:bodyPr/>
        <a:lstStyle/>
        <a:p>
          <a:endParaRPr lang="pt-PT"/>
        </a:p>
      </dgm:t>
    </dgm:pt>
    <dgm:pt modelId="{9EDC4BB3-F4D6-47E6-A2A6-21ED1CE9EF70}">
      <dgm:prSet phldrT="[Texto]"/>
      <dgm:spPr/>
      <dgm:t>
        <a:bodyPr/>
        <a:lstStyle/>
        <a:p>
          <a:r>
            <a:rPr lang="pt-PT" dirty="0" smtClean="0"/>
            <a:t>Fornecer vários meios de representação (o "que" aprender?)</a:t>
          </a:r>
          <a:endParaRPr lang="pt-PT" dirty="0"/>
        </a:p>
      </dgm:t>
    </dgm:pt>
    <dgm:pt modelId="{6F4BCA61-A277-4F8C-8C3F-4586DEBCC7F4}" type="parTrans" cxnId="{41D40E49-3B64-4DE7-9509-953FEDCA9C06}">
      <dgm:prSet/>
      <dgm:spPr/>
      <dgm:t>
        <a:bodyPr/>
        <a:lstStyle/>
        <a:p>
          <a:endParaRPr lang="pt-PT"/>
        </a:p>
      </dgm:t>
    </dgm:pt>
    <dgm:pt modelId="{1ED95684-D1D1-46D4-8C18-051A497D69C5}" type="sibTrans" cxnId="{41D40E49-3B64-4DE7-9509-953FEDCA9C06}">
      <dgm:prSet/>
      <dgm:spPr/>
      <dgm:t>
        <a:bodyPr/>
        <a:lstStyle/>
        <a:p>
          <a:endParaRPr lang="pt-PT"/>
        </a:p>
      </dgm:t>
    </dgm:pt>
    <dgm:pt modelId="{6628370D-8EA8-482C-B80B-EDF74B6E6BFB}">
      <dgm:prSet phldrT="[Texto]"/>
      <dgm:spPr/>
      <dgm:t>
        <a:bodyPr/>
        <a:lstStyle/>
        <a:p>
          <a:r>
            <a:rPr lang="pt-PT" dirty="0" smtClean="0">
              <a:solidFill>
                <a:srgbClr val="008A3E"/>
              </a:solidFill>
            </a:rPr>
            <a:t>Princípio II</a:t>
          </a:r>
          <a:endParaRPr lang="pt-PT" dirty="0">
            <a:solidFill>
              <a:srgbClr val="008A3E"/>
            </a:solidFill>
          </a:endParaRPr>
        </a:p>
      </dgm:t>
    </dgm:pt>
    <dgm:pt modelId="{1C542219-13A2-45AE-8BD6-8343A6A83C9A}" type="parTrans" cxnId="{EFD77130-ACE6-4BD7-A854-E8B838236CE0}">
      <dgm:prSet/>
      <dgm:spPr/>
      <dgm:t>
        <a:bodyPr/>
        <a:lstStyle/>
        <a:p>
          <a:endParaRPr lang="pt-PT"/>
        </a:p>
      </dgm:t>
    </dgm:pt>
    <dgm:pt modelId="{36A32516-6E94-4DE0-8E26-329A0F38EED3}" type="sibTrans" cxnId="{EFD77130-ACE6-4BD7-A854-E8B838236CE0}">
      <dgm:prSet/>
      <dgm:spPr/>
      <dgm:t>
        <a:bodyPr/>
        <a:lstStyle/>
        <a:p>
          <a:endParaRPr lang="pt-PT"/>
        </a:p>
      </dgm:t>
    </dgm:pt>
    <dgm:pt modelId="{A25C8870-87D6-4209-8B7F-19C8B009A288}">
      <dgm:prSet phldrT="[Texto]"/>
      <dgm:spPr/>
      <dgm:t>
        <a:bodyPr/>
        <a:lstStyle/>
        <a:p>
          <a:r>
            <a:rPr lang="pt-PT" dirty="0" smtClean="0"/>
            <a:t>Fornecer vários meios de ação e de expressão (o "como" da aprendizagem)</a:t>
          </a:r>
          <a:endParaRPr lang="pt-PT" dirty="0"/>
        </a:p>
      </dgm:t>
    </dgm:pt>
    <dgm:pt modelId="{D7CF1D23-B440-42A9-ABE3-57B393B9E890}" type="parTrans" cxnId="{9772391B-3F3C-4C10-99C1-9C7CBAEA1480}">
      <dgm:prSet/>
      <dgm:spPr/>
      <dgm:t>
        <a:bodyPr/>
        <a:lstStyle/>
        <a:p>
          <a:endParaRPr lang="pt-PT"/>
        </a:p>
      </dgm:t>
    </dgm:pt>
    <dgm:pt modelId="{7A410D5B-E9FF-42CB-A1BB-388AF5ED80F4}" type="sibTrans" cxnId="{9772391B-3F3C-4C10-99C1-9C7CBAEA1480}">
      <dgm:prSet/>
      <dgm:spPr/>
      <dgm:t>
        <a:bodyPr/>
        <a:lstStyle/>
        <a:p>
          <a:endParaRPr lang="pt-PT"/>
        </a:p>
      </dgm:t>
    </dgm:pt>
    <dgm:pt modelId="{3AFB9890-D071-419D-8472-801166B69ACF}">
      <dgm:prSet phldrT="[Texto]"/>
      <dgm:spPr/>
      <dgm:t>
        <a:bodyPr/>
        <a:lstStyle/>
        <a:p>
          <a:r>
            <a:rPr lang="pt-PT" dirty="0" smtClean="0">
              <a:solidFill>
                <a:srgbClr val="FF3300"/>
              </a:solidFill>
            </a:rPr>
            <a:t>Princípio III</a:t>
          </a:r>
          <a:endParaRPr lang="pt-PT" dirty="0">
            <a:solidFill>
              <a:srgbClr val="FF3300"/>
            </a:solidFill>
          </a:endParaRPr>
        </a:p>
      </dgm:t>
    </dgm:pt>
    <dgm:pt modelId="{C0AC5834-0D36-4134-B5E3-1C29D26F62F5}" type="parTrans" cxnId="{3AFDDE56-90FE-43AE-8F45-49AEFA3FC6E7}">
      <dgm:prSet/>
      <dgm:spPr/>
      <dgm:t>
        <a:bodyPr/>
        <a:lstStyle/>
        <a:p>
          <a:endParaRPr lang="pt-PT"/>
        </a:p>
      </dgm:t>
    </dgm:pt>
    <dgm:pt modelId="{C34B7BE8-18A8-4AC3-9A3B-2C3B06651105}" type="sibTrans" cxnId="{3AFDDE56-90FE-43AE-8F45-49AEFA3FC6E7}">
      <dgm:prSet/>
      <dgm:spPr/>
      <dgm:t>
        <a:bodyPr/>
        <a:lstStyle/>
        <a:p>
          <a:endParaRPr lang="pt-PT"/>
        </a:p>
      </dgm:t>
    </dgm:pt>
    <dgm:pt modelId="{52E9B299-5A74-43A1-910A-1DCBB83B6E18}">
      <dgm:prSet phldrT="[Texto]"/>
      <dgm:spPr/>
      <dgm:t>
        <a:bodyPr/>
        <a:lstStyle/>
        <a:p>
          <a:r>
            <a:rPr lang="pt-PT" dirty="0" smtClean="0"/>
            <a:t>Fornecer vários meios de envolvimento (o "porquê" da aprendizagem)</a:t>
          </a:r>
          <a:endParaRPr lang="pt-PT" dirty="0"/>
        </a:p>
      </dgm:t>
    </dgm:pt>
    <dgm:pt modelId="{58DE2235-3BDE-4019-9B9A-3FB897C82DDB}" type="parTrans" cxnId="{ADCBDD13-5576-4674-B896-E36F52EBFFC9}">
      <dgm:prSet/>
      <dgm:spPr/>
      <dgm:t>
        <a:bodyPr/>
        <a:lstStyle/>
        <a:p>
          <a:endParaRPr lang="pt-PT"/>
        </a:p>
      </dgm:t>
    </dgm:pt>
    <dgm:pt modelId="{00955135-694E-435B-B365-4A0F9A7D7D62}" type="sibTrans" cxnId="{ADCBDD13-5576-4674-B896-E36F52EBFFC9}">
      <dgm:prSet/>
      <dgm:spPr/>
      <dgm:t>
        <a:bodyPr/>
        <a:lstStyle/>
        <a:p>
          <a:endParaRPr lang="pt-PT"/>
        </a:p>
      </dgm:t>
    </dgm:pt>
    <dgm:pt modelId="{41D3B8FB-DA46-4928-85C4-35E3EE0A72F4}" type="pres">
      <dgm:prSet presAssocID="{F61175F6-F443-45C5-8A00-44C52F0CC22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D13C08C7-F755-4BF3-B2AD-3A3EA745A115}" type="pres">
      <dgm:prSet presAssocID="{3712F55E-E5D2-4F84-8408-8DA714B77828}" presName="compositeNode" presStyleCnt="0">
        <dgm:presLayoutVars>
          <dgm:bulletEnabled val="1"/>
        </dgm:presLayoutVars>
      </dgm:prSet>
      <dgm:spPr/>
    </dgm:pt>
    <dgm:pt modelId="{C059C949-45AD-470A-9307-6BE2D3FF1128}" type="pres">
      <dgm:prSet presAssocID="{3712F55E-E5D2-4F84-8408-8DA714B77828}" presName="bgRect" presStyleLbl="node1" presStyleIdx="0" presStyleCnt="3" custLinFactNeighborX="363" custLinFactNeighborY="679"/>
      <dgm:spPr/>
      <dgm:t>
        <a:bodyPr/>
        <a:lstStyle/>
        <a:p>
          <a:endParaRPr lang="pt-PT"/>
        </a:p>
      </dgm:t>
    </dgm:pt>
    <dgm:pt modelId="{054842DE-C3F3-4C7B-AEEB-E209AD91CC9E}" type="pres">
      <dgm:prSet presAssocID="{3712F55E-E5D2-4F84-8408-8DA714B77828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CE6BA91-A74A-418D-A2CC-88CDEC970A3E}" type="pres">
      <dgm:prSet presAssocID="{3712F55E-E5D2-4F84-8408-8DA714B7782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ABCF92E-8576-4F9E-A482-47831123BA74}" type="pres">
      <dgm:prSet presAssocID="{A40E7465-67B1-488F-9A7C-7DDE52FC98BE}" presName="hSp" presStyleCnt="0"/>
      <dgm:spPr/>
    </dgm:pt>
    <dgm:pt modelId="{90744782-28D9-4EFB-B113-9F196FA78670}" type="pres">
      <dgm:prSet presAssocID="{A40E7465-67B1-488F-9A7C-7DDE52FC98BE}" presName="vProcSp" presStyleCnt="0"/>
      <dgm:spPr/>
    </dgm:pt>
    <dgm:pt modelId="{D4BFE574-C543-41DD-9447-3268F81A68E4}" type="pres">
      <dgm:prSet presAssocID="{A40E7465-67B1-488F-9A7C-7DDE52FC98BE}" presName="vSp1" presStyleCnt="0"/>
      <dgm:spPr/>
    </dgm:pt>
    <dgm:pt modelId="{8A5D465B-840C-482B-B836-7AA80E31D743}" type="pres">
      <dgm:prSet presAssocID="{A40E7465-67B1-488F-9A7C-7DDE52FC98BE}" presName="simulatedConn" presStyleLbl="solidFgAcc1" presStyleIdx="0" presStyleCnt="2"/>
      <dgm:spPr/>
    </dgm:pt>
    <dgm:pt modelId="{0692F7CC-6AF0-4037-A6A6-733B63349A38}" type="pres">
      <dgm:prSet presAssocID="{A40E7465-67B1-488F-9A7C-7DDE52FC98BE}" presName="vSp2" presStyleCnt="0"/>
      <dgm:spPr/>
    </dgm:pt>
    <dgm:pt modelId="{5F5A4C8E-2F68-41DD-B74C-E1C04CA7AD59}" type="pres">
      <dgm:prSet presAssocID="{A40E7465-67B1-488F-9A7C-7DDE52FC98BE}" presName="sibTrans" presStyleCnt="0"/>
      <dgm:spPr/>
    </dgm:pt>
    <dgm:pt modelId="{F4599D63-EBCA-439B-A094-7548BF4A8CA2}" type="pres">
      <dgm:prSet presAssocID="{6628370D-8EA8-482C-B80B-EDF74B6E6BFB}" presName="compositeNode" presStyleCnt="0">
        <dgm:presLayoutVars>
          <dgm:bulletEnabled val="1"/>
        </dgm:presLayoutVars>
      </dgm:prSet>
      <dgm:spPr/>
    </dgm:pt>
    <dgm:pt modelId="{3D035FAE-30EB-4AEC-9403-A5E3D448BA31}" type="pres">
      <dgm:prSet presAssocID="{6628370D-8EA8-482C-B80B-EDF74B6E6BFB}" presName="bgRect" presStyleLbl="node1" presStyleIdx="1" presStyleCnt="3"/>
      <dgm:spPr/>
      <dgm:t>
        <a:bodyPr/>
        <a:lstStyle/>
        <a:p>
          <a:endParaRPr lang="pt-PT"/>
        </a:p>
      </dgm:t>
    </dgm:pt>
    <dgm:pt modelId="{727DF110-5EB7-4C55-BD2D-FAF904A81FD0}" type="pres">
      <dgm:prSet presAssocID="{6628370D-8EA8-482C-B80B-EDF74B6E6BFB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EF0DEAA-84FC-4B37-8A28-D5A570BB626B}" type="pres">
      <dgm:prSet presAssocID="{6628370D-8EA8-482C-B80B-EDF74B6E6BFB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141E5A2-B2A3-40BA-B429-DBC76FDAB5FB}" type="pres">
      <dgm:prSet presAssocID="{36A32516-6E94-4DE0-8E26-329A0F38EED3}" presName="hSp" presStyleCnt="0"/>
      <dgm:spPr/>
    </dgm:pt>
    <dgm:pt modelId="{91542A32-BBE3-4CEF-879D-5B2C72593BC9}" type="pres">
      <dgm:prSet presAssocID="{36A32516-6E94-4DE0-8E26-329A0F38EED3}" presName="vProcSp" presStyleCnt="0"/>
      <dgm:spPr/>
    </dgm:pt>
    <dgm:pt modelId="{8BC27E24-BAED-4B52-A902-2535CEEE8DAF}" type="pres">
      <dgm:prSet presAssocID="{36A32516-6E94-4DE0-8E26-329A0F38EED3}" presName="vSp1" presStyleCnt="0"/>
      <dgm:spPr/>
    </dgm:pt>
    <dgm:pt modelId="{A80B6839-EF70-4562-AC00-212CFD362CE3}" type="pres">
      <dgm:prSet presAssocID="{36A32516-6E94-4DE0-8E26-329A0F38EED3}" presName="simulatedConn" presStyleLbl="solidFgAcc1" presStyleIdx="1" presStyleCnt="2"/>
      <dgm:spPr/>
    </dgm:pt>
    <dgm:pt modelId="{1F108D9E-D475-4336-A1ED-2127C88F66EF}" type="pres">
      <dgm:prSet presAssocID="{36A32516-6E94-4DE0-8E26-329A0F38EED3}" presName="vSp2" presStyleCnt="0"/>
      <dgm:spPr/>
    </dgm:pt>
    <dgm:pt modelId="{87C3F140-0927-4BF3-AB9B-414067E42220}" type="pres">
      <dgm:prSet presAssocID="{36A32516-6E94-4DE0-8E26-329A0F38EED3}" presName="sibTrans" presStyleCnt="0"/>
      <dgm:spPr/>
    </dgm:pt>
    <dgm:pt modelId="{7E30C721-662A-43C6-A1E7-1E42118CD3C1}" type="pres">
      <dgm:prSet presAssocID="{3AFB9890-D071-419D-8472-801166B69ACF}" presName="compositeNode" presStyleCnt="0">
        <dgm:presLayoutVars>
          <dgm:bulletEnabled val="1"/>
        </dgm:presLayoutVars>
      </dgm:prSet>
      <dgm:spPr/>
    </dgm:pt>
    <dgm:pt modelId="{4069F734-167C-427C-949E-5C1C37D05A76}" type="pres">
      <dgm:prSet presAssocID="{3AFB9890-D071-419D-8472-801166B69ACF}" presName="bgRect" presStyleLbl="node1" presStyleIdx="2" presStyleCnt="3"/>
      <dgm:spPr/>
      <dgm:t>
        <a:bodyPr/>
        <a:lstStyle/>
        <a:p>
          <a:endParaRPr lang="pt-PT"/>
        </a:p>
      </dgm:t>
    </dgm:pt>
    <dgm:pt modelId="{93B9390A-3984-404C-8FB4-A3754BA6DC2F}" type="pres">
      <dgm:prSet presAssocID="{3AFB9890-D071-419D-8472-801166B69AC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9BDE24F7-C4A2-4F28-B1AF-0FB05F44DD73}" type="pres">
      <dgm:prSet presAssocID="{3AFB9890-D071-419D-8472-801166B69AC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21D525F-9514-4BE9-AB57-931963E9C98F}" type="presOf" srcId="{3712F55E-E5D2-4F84-8408-8DA714B77828}" destId="{C059C949-45AD-470A-9307-6BE2D3FF1128}" srcOrd="0" destOrd="0" presId="urn:microsoft.com/office/officeart/2005/8/layout/hProcess7"/>
    <dgm:cxn modelId="{C8F8A378-56E8-4211-92E8-3D25AD54DC40}" type="presOf" srcId="{52E9B299-5A74-43A1-910A-1DCBB83B6E18}" destId="{9BDE24F7-C4A2-4F28-B1AF-0FB05F44DD73}" srcOrd="0" destOrd="0" presId="urn:microsoft.com/office/officeart/2005/8/layout/hProcess7"/>
    <dgm:cxn modelId="{801EFC7D-99BB-4AF0-862E-0722403B35E5}" type="presOf" srcId="{9EDC4BB3-F4D6-47E6-A2A6-21ED1CE9EF70}" destId="{DCE6BA91-A74A-418D-A2CC-88CDEC970A3E}" srcOrd="0" destOrd="0" presId="urn:microsoft.com/office/officeart/2005/8/layout/hProcess7"/>
    <dgm:cxn modelId="{4D11D4D2-604A-4D70-B8D4-F9F5D92E56C6}" type="presOf" srcId="{6628370D-8EA8-482C-B80B-EDF74B6E6BFB}" destId="{3D035FAE-30EB-4AEC-9403-A5E3D448BA31}" srcOrd="0" destOrd="0" presId="urn:microsoft.com/office/officeart/2005/8/layout/hProcess7"/>
    <dgm:cxn modelId="{8733CEB8-68D7-47E8-A4F7-B0EC3C5B134B}" type="presOf" srcId="{6628370D-8EA8-482C-B80B-EDF74B6E6BFB}" destId="{727DF110-5EB7-4C55-BD2D-FAF904A81FD0}" srcOrd="1" destOrd="0" presId="urn:microsoft.com/office/officeart/2005/8/layout/hProcess7"/>
    <dgm:cxn modelId="{23133166-25C9-4959-8E1C-DFDDBF28D704}" srcId="{F61175F6-F443-45C5-8A00-44C52F0CC22A}" destId="{3712F55E-E5D2-4F84-8408-8DA714B77828}" srcOrd="0" destOrd="0" parTransId="{518D431B-145A-4E59-AFF7-42F31A7443FE}" sibTransId="{A40E7465-67B1-488F-9A7C-7DDE52FC98BE}"/>
    <dgm:cxn modelId="{EFD77130-ACE6-4BD7-A854-E8B838236CE0}" srcId="{F61175F6-F443-45C5-8A00-44C52F0CC22A}" destId="{6628370D-8EA8-482C-B80B-EDF74B6E6BFB}" srcOrd="1" destOrd="0" parTransId="{1C542219-13A2-45AE-8BD6-8343A6A83C9A}" sibTransId="{36A32516-6E94-4DE0-8E26-329A0F38EED3}"/>
    <dgm:cxn modelId="{1F8F2D2A-1975-4AB5-A352-C9F41B664E76}" type="presOf" srcId="{3712F55E-E5D2-4F84-8408-8DA714B77828}" destId="{054842DE-C3F3-4C7B-AEEB-E209AD91CC9E}" srcOrd="1" destOrd="0" presId="urn:microsoft.com/office/officeart/2005/8/layout/hProcess7"/>
    <dgm:cxn modelId="{3AFDDE56-90FE-43AE-8F45-49AEFA3FC6E7}" srcId="{F61175F6-F443-45C5-8A00-44C52F0CC22A}" destId="{3AFB9890-D071-419D-8472-801166B69ACF}" srcOrd="2" destOrd="0" parTransId="{C0AC5834-0D36-4134-B5E3-1C29D26F62F5}" sibTransId="{C34B7BE8-18A8-4AC3-9A3B-2C3B06651105}"/>
    <dgm:cxn modelId="{9772391B-3F3C-4C10-99C1-9C7CBAEA1480}" srcId="{6628370D-8EA8-482C-B80B-EDF74B6E6BFB}" destId="{A25C8870-87D6-4209-8B7F-19C8B009A288}" srcOrd="0" destOrd="0" parTransId="{D7CF1D23-B440-42A9-ABE3-57B393B9E890}" sibTransId="{7A410D5B-E9FF-42CB-A1BB-388AF5ED80F4}"/>
    <dgm:cxn modelId="{B788C787-AE52-4A75-9CE8-85D6E36964F3}" type="presOf" srcId="{3AFB9890-D071-419D-8472-801166B69ACF}" destId="{4069F734-167C-427C-949E-5C1C37D05A76}" srcOrd="0" destOrd="0" presId="urn:microsoft.com/office/officeart/2005/8/layout/hProcess7"/>
    <dgm:cxn modelId="{7C8566AF-4FF2-47E1-9D08-2267F7B52B1D}" type="presOf" srcId="{A25C8870-87D6-4209-8B7F-19C8B009A288}" destId="{2EF0DEAA-84FC-4B37-8A28-D5A570BB626B}" srcOrd="0" destOrd="0" presId="urn:microsoft.com/office/officeart/2005/8/layout/hProcess7"/>
    <dgm:cxn modelId="{5FA33ED9-54E2-420A-9494-A8AC46A7E677}" type="presOf" srcId="{F61175F6-F443-45C5-8A00-44C52F0CC22A}" destId="{41D3B8FB-DA46-4928-85C4-35E3EE0A72F4}" srcOrd="0" destOrd="0" presId="urn:microsoft.com/office/officeart/2005/8/layout/hProcess7"/>
    <dgm:cxn modelId="{41D40E49-3B64-4DE7-9509-953FEDCA9C06}" srcId="{3712F55E-E5D2-4F84-8408-8DA714B77828}" destId="{9EDC4BB3-F4D6-47E6-A2A6-21ED1CE9EF70}" srcOrd="0" destOrd="0" parTransId="{6F4BCA61-A277-4F8C-8C3F-4586DEBCC7F4}" sibTransId="{1ED95684-D1D1-46D4-8C18-051A497D69C5}"/>
    <dgm:cxn modelId="{F025FDF7-D170-4257-A1EE-F708D3806914}" type="presOf" srcId="{3AFB9890-D071-419D-8472-801166B69ACF}" destId="{93B9390A-3984-404C-8FB4-A3754BA6DC2F}" srcOrd="1" destOrd="0" presId="urn:microsoft.com/office/officeart/2005/8/layout/hProcess7"/>
    <dgm:cxn modelId="{ADCBDD13-5576-4674-B896-E36F52EBFFC9}" srcId="{3AFB9890-D071-419D-8472-801166B69ACF}" destId="{52E9B299-5A74-43A1-910A-1DCBB83B6E18}" srcOrd="0" destOrd="0" parTransId="{58DE2235-3BDE-4019-9B9A-3FB897C82DDB}" sibTransId="{00955135-694E-435B-B365-4A0F9A7D7D62}"/>
    <dgm:cxn modelId="{9792D7C6-3642-48A9-BBD0-B8E1CA20DECE}" type="presParOf" srcId="{41D3B8FB-DA46-4928-85C4-35E3EE0A72F4}" destId="{D13C08C7-F755-4BF3-B2AD-3A3EA745A115}" srcOrd="0" destOrd="0" presId="urn:microsoft.com/office/officeart/2005/8/layout/hProcess7"/>
    <dgm:cxn modelId="{1075295D-46E0-48F8-821F-D2F7252BB3D2}" type="presParOf" srcId="{D13C08C7-F755-4BF3-B2AD-3A3EA745A115}" destId="{C059C949-45AD-470A-9307-6BE2D3FF1128}" srcOrd="0" destOrd="0" presId="urn:microsoft.com/office/officeart/2005/8/layout/hProcess7"/>
    <dgm:cxn modelId="{3A294BF6-6BB9-4B9D-B6DC-89FBC570F1B3}" type="presParOf" srcId="{D13C08C7-F755-4BF3-B2AD-3A3EA745A115}" destId="{054842DE-C3F3-4C7B-AEEB-E209AD91CC9E}" srcOrd="1" destOrd="0" presId="urn:microsoft.com/office/officeart/2005/8/layout/hProcess7"/>
    <dgm:cxn modelId="{34ABFA6E-464F-468C-BA0E-3F918A3526F3}" type="presParOf" srcId="{D13C08C7-F755-4BF3-B2AD-3A3EA745A115}" destId="{DCE6BA91-A74A-418D-A2CC-88CDEC970A3E}" srcOrd="2" destOrd="0" presId="urn:microsoft.com/office/officeart/2005/8/layout/hProcess7"/>
    <dgm:cxn modelId="{244BF567-3003-462D-BF21-ABAB7572DBE6}" type="presParOf" srcId="{41D3B8FB-DA46-4928-85C4-35E3EE0A72F4}" destId="{BABCF92E-8576-4F9E-A482-47831123BA74}" srcOrd="1" destOrd="0" presId="urn:microsoft.com/office/officeart/2005/8/layout/hProcess7"/>
    <dgm:cxn modelId="{5EF2947C-D9FA-4AE7-B885-17A71748D641}" type="presParOf" srcId="{41D3B8FB-DA46-4928-85C4-35E3EE0A72F4}" destId="{90744782-28D9-4EFB-B113-9F196FA78670}" srcOrd="2" destOrd="0" presId="urn:microsoft.com/office/officeart/2005/8/layout/hProcess7"/>
    <dgm:cxn modelId="{EFBB8495-3C8D-46B6-A91A-6BCE448AEC61}" type="presParOf" srcId="{90744782-28D9-4EFB-B113-9F196FA78670}" destId="{D4BFE574-C543-41DD-9447-3268F81A68E4}" srcOrd="0" destOrd="0" presId="urn:microsoft.com/office/officeart/2005/8/layout/hProcess7"/>
    <dgm:cxn modelId="{36B3E0BA-C51A-4D62-88E0-2AE04E7DA61E}" type="presParOf" srcId="{90744782-28D9-4EFB-B113-9F196FA78670}" destId="{8A5D465B-840C-482B-B836-7AA80E31D743}" srcOrd="1" destOrd="0" presId="urn:microsoft.com/office/officeart/2005/8/layout/hProcess7"/>
    <dgm:cxn modelId="{9F635E9F-D56C-4B9C-905B-7B1F804099B2}" type="presParOf" srcId="{90744782-28D9-4EFB-B113-9F196FA78670}" destId="{0692F7CC-6AF0-4037-A6A6-733B63349A38}" srcOrd="2" destOrd="0" presId="urn:microsoft.com/office/officeart/2005/8/layout/hProcess7"/>
    <dgm:cxn modelId="{CD6274F4-7A65-4FD7-B514-D7D00AD1E9D2}" type="presParOf" srcId="{41D3B8FB-DA46-4928-85C4-35E3EE0A72F4}" destId="{5F5A4C8E-2F68-41DD-B74C-E1C04CA7AD59}" srcOrd="3" destOrd="0" presId="urn:microsoft.com/office/officeart/2005/8/layout/hProcess7"/>
    <dgm:cxn modelId="{E92E3A99-E279-4210-BD4E-3AD9D9D0FF41}" type="presParOf" srcId="{41D3B8FB-DA46-4928-85C4-35E3EE0A72F4}" destId="{F4599D63-EBCA-439B-A094-7548BF4A8CA2}" srcOrd="4" destOrd="0" presId="urn:microsoft.com/office/officeart/2005/8/layout/hProcess7"/>
    <dgm:cxn modelId="{C3AF71A0-97A9-44C7-9B34-222A469562F5}" type="presParOf" srcId="{F4599D63-EBCA-439B-A094-7548BF4A8CA2}" destId="{3D035FAE-30EB-4AEC-9403-A5E3D448BA31}" srcOrd="0" destOrd="0" presId="urn:microsoft.com/office/officeart/2005/8/layout/hProcess7"/>
    <dgm:cxn modelId="{27611FFF-1237-4AFA-971A-25BE0EAA1A28}" type="presParOf" srcId="{F4599D63-EBCA-439B-A094-7548BF4A8CA2}" destId="{727DF110-5EB7-4C55-BD2D-FAF904A81FD0}" srcOrd="1" destOrd="0" presId="urn:microsoft.com/office/officeart/2005/8/layout/hProcess7"/>
    <dgm:cxn modelId="{C584FE45-EEA6-422E-86A2-E7063BD9E667}" type="presParOf" srcId="{F4599D63-EBCA-439B-A094-7548BF4A8CA2}" destId="{2EF0DEAA-84FC-4B37-8A28-D5A570BB626B}" srcOrd="2" destOrd="0" presId="urn:microsoft.com/office/officeart/2005/8/layout/hProcess7"/>
    <dgm:cxn modelId="{037C1964-384F-4E43-B6FC-3211D84CA737}" type="presParOf" srcId="{41D3B8FB-DA46-4928-85C4-35E3EE0A72F4}" destId="{0141E5A2-B2A3-40BA-B429-DBC76FDAB5FB}" srcOrd="5" destOrd="0" presId="urn:microsoft.com/office/officeart/2005/8/layout/hProcess7"/>
    <dgm:cxn modelId="{197D4F91-A6DC-4727-A7D2-CDD20A2D15D8}" type="presParOf" srcId="{41D3B8FB-DA46-4928-85C4-35E3EE0A72F4}" destId="{91542A32-BBE3-4CEF-879D-5B2C72593BC9}" srcOrd="6" destOrd="0" presId="urn:microsoft.com/office/officeart/2005/8/layout/hProcess7"/>
    <dgm:cxn modelId="{CEEB0A30-E578-4EEF-A9C3-486A65698E13}" type="presParOf" srcId="{91542A32-BBE3-4CEF-879D-5B2C72593BC9}" destId="{8BC27E24-BAED-4B52-A902-2535CEEE8DAF}" srcOrd="0" destOrd="0" presId="urn:microsoft.com/office/officeart/2005/8/layout/hProcess7"/>
    <dgm:cxn modelId="{2882C564-F83E-4C99-A4D1-241481303DE7}" type="presParOf" srcId="{91542A32-BBE3-4CEF-879D-5B2C72593BC9}" destId="{A80B6839-EF70-4562-AC00-212CFD362CE3}" srcOrd="1" destOrd="0" presId="urn:microsoft.com/office/officeart/2005/8/layout/hProcess7"/>
    <dgm:cxn modelId="{755ABFF8-371D-4DC0-A817-AB93FC7D5ABD}" type="presParOf" srcId="{91542A32-BBE3-4CEF-879D-5B2C72593BC9}" destId="{1F108D9E-D475-4336-A1ED-2127C88F66EF}" srcOrd="2" destOrd="0" presId="urn:microsoft.com/office/officeart/2005/8/layout/hProcess7"/>
    <dgm:cxn modelId="{8231DD03-2A6C-4057-AC7A-9BBEA0299CCA}" type="presParOf" srcId="{41D3B8FB-DA46-4928-85C4-35E3EE0A72F4}" destId="{87C3F140-0927-4BF3-AB9B-414067E42220}" srcOrd="7" destOrd="0" presId="urn:microsoft.com/office/officeart/2005/8/layout/hProcess7"/>
    <dgm:cxn modelId="{04FBCA72-D2D5-4A60-9514-5B9B3E42260D}" type="presParOf" srcId="{41D3B8FB-DA46-4928-85C4-35E3EE0A72F4}" destId="{7E30C721-662A-43C6-A1E7-1E42118CD3C1}" srcOrd="8" destOrd="0" presId="urn:microsoft.com/office/officeart/2005/8/layout/hProcess7"/>
    <dgm:cxn modelId="{ACDDA142-A947-45C0-A0B5-AC5EEAA7BDBF}" type="presParOf" srcId="{7E30C721-662A-43C6-A1E7-1E42118CD3C1}" destId="{4069F734-167C-427C-949E-5C1C37D05A76}" srcOrd="0" destOrd="0" presId="urn:microsoft.com/office/officeart/2005/8/layout/hProcess7"/>
    <dgm:cxn modelId="{CE744C5F-014A-45DD-B42D-405D6006AA97}" type="presParOf" srcId="{7E30C721-662A-43C6-A1E7-1E42118CD3C1}" destId="{93B9390A-3984-404C-8FB4-A3754BA6DC2F}" srcOrd="1" destOrd="0" presId="urn:microsoft.com/office/officeart/2005/8/layout/hProcess7"/>
    <dgm:cxn modelId="{A4CFF3B2-6F61-4187-976E-24822AFBDF39}" type="presParOf" srcId="{7E30C721-662A-43C6-A1E7-1E42118CD3C1}" destId="{9BDE24F7-C4A2-4F28-B1AF-0FB05F44DD7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E3CB61-F250-428B-8353-BE67D293C279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F6BBC76-A599-4CE3-AC43-18457BDFC760}" type="pres">
      <dgm:prSet presAssocID="{9EE3CB61-F250-428B-8353-BE67D293C279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</dgm:ptLst>
  <dgm:cxnLst>
    <dgm:cxn modelId="{16F0A73D-969E-4A40-8356-32B4C49BAE97}" type="presOf" srcId="{9EE3CB61-F250-428B-8353-BE67D293C279}" destId="{DF6BBC76-A599-4CE3-AC43-18457BDFC760}" srcOrd="0" destOrd="0" presId="urn:microsoft.com/office/officeart/2011/layout/TabList"/>
  </dgm:cxnLst>
  <dgm:bg>
    <a:solidFill>
      <a:schemeClr val="accent6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E3CB61-F250-428B-8353-BE67D293C279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F6BBC76-A599-4CE3-AC43-18457BDFC760}" type="pres">
      <dgm:prSet presAssocID="{9EE3CB61-F250-428B-8353-BE67D293C279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pt-PT"/>
        </a:p>
      </dgm:t>
    </dgm:pt>
  </dgm:ptLst>
  <dgm:cxnLst>
    <dgm:cxn modelId="{CAC2BC0F-E317-4C13-91CA-48F47B9D320F}" type="presOf" srcId="{9EE3CB61-F250-428B-8353-BE67D293C279}" destId="{DF6BBC76-A599-4CE3-AC43-18457BDFC760}" srcOrd="0" destOrd="0" presId="urn:microsoft.com/office/officeart/2011/layout/TabList"/>
  </dgm:cxnLst>
  <dgm:bg>
    <a:solidFill>
      <a:schemeClr val="accent6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F7EA1-B7BD-463D-9A42-5E6ABA069CF8}">
      <dsp:nvSpPr>
        <dsp:cNvPr id="0" name=""/>
        <dsp:cNvSpPr/>
      </dsp:nvSpPr>
      <dsp:spPr>
        <a:xfrm>
          <a:off x="2818358" y="1129630"/>
          <a:ext cx="2814166" cy="2814166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000" kern="1200" dirty="0" smtClean="0"/>
            <a:t>Para quem?</a:t>
          </a:r>
          <a:endParaRPr lang="pt-PT" sz="4000" kern="1200" dirty="0"/>
        </a:p>
      </dsp:txBody>
      <dsp:txXfrm>
        <a:off x="3230483" y="1541755"/>
        <a:ext cx="1989916" cy="1989916"/>
      </dsp:txXfrm>
    </dsp:sp>
    <dsp:sp modelId="{9C113E93-06AF-4F9C-A0F4-7B849AA2918A}">
      <dsp:nvSpPr>
        <dsp:cNvPr id="0" name=""/>
        <dsp:cNvSpPr/>
      </dsp:nvSpPr>
      <dsp:spPr>
        <a:xfrm>
          <a:off x="3217252" y="32867"/>
          <a:ext cx="2016378" cy="1407083"/>
        </a:xfrm>
        <a:prstGeom prst="ellipse">
          <a:avLst/>
        </a:prstGeom>
        <a:solidFill>
          <a:schemeClr val="accent5">
            <a:alpha val="50000"/>
            <a:hueOff val="-1655646"/>
            <a:satOff val="6635"/>
            <a:lumOff val="143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b="1" kern="1200" dirty="0" smtClean="0"/>
            <a:t>Escolas</a:t>
          </a:r>
          <a:endParaRPr lang="pt-PT" sz="2000" b="1" kern="1200" dirty="0"/>
        </a:p>
      </dsp:txBody>
      <dsp:txXfrm>
        <a:off x="3512544" y="238930"/>
        <a:ext cx="1425794" cy="994957"/>
      </dsp:txXfrm>
    </dsp:sp>
    <dsp:sp modelId="{BEBA062D-2F5A-40CC-B886-151469E2F9CA}">
      <dsp:nvSpPr>
        <dsp:cNvPr id="0" name=""/>
        <dsp:cNvSpPr/>
      </dsp:nvSpPr>
      <dsp:spPr>
        <a:xfrm>
          <a:off x="4931268" y="925305"/>
          <a:ext cx="1981496" cy="1407083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b="1" kern="1200" dirty="0" smtClean="0"/>
            <a:t>Pais</a:t>
          </a:r>
          <a:endParaRPr lang="pt-PT" sz="2000" b="1" kern="1200" dirty="0"/>
        </a:p>
      </dsp:txBody>
      <dsp:txXfrm>
        <a:off x="5221451" y="1131368"/>
        <a:ext cx="1401130" cy="994957"/>
      </dsp:txXfrm>
    </dsp:sp>
    <dsp:sp modelId="{0FB37FA4-37FD-47C5-B1ED-48F512AA7360}">
      <dsp:nvSpPr>
        <dsp:cNvPr id="0" name=""/>
        <dsp:cNvSpPr/>
      </dsp:nvSpPr>
      <dsp:spPr>
        <a:xfrm>
          <a:off x="5142112" y="2395625"/>
          <a:ext cx="2058689" cy="1407083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800" b="1" kern="1200" dirty="0" smtClean="0"/>
            <a:t>Docentes</a:t>
          </a:r>
          <a:endParaRPr lang="pt-PT" sz="2800" b="1" kern="1200" dirty="0"/>
        </a:p>
      </dsp:txBody>
      <dsp:txXfrm>
        <a:off x="5443600" y="2601688"/>
        <a:ext cx="1455713" cy="994957"/>
      </dsp:txXfrm>
    </dsp:sp>
    <dsp:sp modelId="{3DE41FDC-570F-40A4-94AB-092384F60A24}">
      <dsp:nvSpPr>
        <dsp:cNvPr id="0" name=""/>
        <dsp:cNvSpPr/>
      </dsp:nvSpPr>
      <dsp:spPr>
        <a:xfrm>
          <a:off x="3133622" y="3665841"/>
          <a:ext cx="2183638" cy="1407083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b="1" kern="1200" dirty="0" smtClean="0"/>
            <a:t>Assistentes Operacionais</a:t>
          </a:r>
          <a:endParaRPr lang="pt-PT" sz="2000" b="1" kern="1200" dirty="0"/>
        </a:p>
      </dsp:txBody>
      <dsp:txXfrm>
        <a:off x="3453408" y="3871904"/>
        <a:ext cx="1544066" cy="994957"/>
      </dsp:txXfrm>
    </dsp:sp>
    <dsp:sp modelId="{CA4205A9-A02D-4C00-AAB1-5E9AF38ECD6C}">
      <dsp:nvSpPr>
        <dsp:cNvPr id="0" name=""/>
        <dsp:cNvSpPr/>
      </dsp:nvSpPr>
      <dsp:spPr>
        <a:xfrm>
          <a:off x="1440166" y="2519281"/>
          <a:ext cx="1888080" cy="1407083"/>
        </a:xfrm>
        <a:prstGeom prst="ellipse">
          <a:avLst/>
        </a:prstGeom>
        <a:solidFill>
          <a:schemeClr val="accent5">
            <a:alpha val="50000"/>
            <a:hueOff val="-8278230"/>
            <a:satOff val="33176"/>
            <a:lumOff val="719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b="1" kern="1200" dirty="0" smtClean="0"/>
            <a:t>Técnicos</a:t>
          </a:r>
          <a:endParaRPr lang="pt-PT" sz="2000" b="1" kern="1200" dirty="0"/>
        </a:p>
      </dsp:txBody>
      <dsp:txXfrm>
        <a:off x="1716669" y="2725344"/>
        <a:ext cx="1335074" cy="994957"/>
      </dsp:txXfrm>
    </dsp:sp>
    <dsp:sp modelId="{452E5D84-F951-4AF2-8F50-55C0F03E1754}">
      <dsp:nvSpPr>
        <dsp:cNvPr id="0" name=""/>
        <dsp:cNvSpPr/>
      </dsp:nvSpPr>
      <dsp:spPr>
        <a:xfrm>
          <a:off x="1584171" y="969181"/>
          <a:ext cx="1966567" cy="1407083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/>
            <a:t>Envolvidos no processo de Ed. Inclusiva</a:t>
          </a:r>
          <a:endParaRPr lang="pt-PT" sz="1600" b="1" kern="1200" dirty="0"/>
        </a:p>
      </dsp:txBody>
      <dsp:txXfrm>
        <a:off x="1872168" y="1175244"/>
        <a:ext cx="1390573" cy="994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9C949-45AD-470A-9307-6BE2D3FF1128}">
      <dsp:nvSpPr>
        <dsp:cNvPr id="0" name=""/>
        <dsp:cNvSpPr/>
      </dsp:nvSpPr>
      <dsp:spPr>
        <a:xfrm>
          <a:off x="10352" y="676672"/>
          <a:ext cx="2680245" cy="3216294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000" kern="1200" dirty="0" smtClean="0">
              <a:solidFill>
                <a:srgbClr val="002060"/>
              </a:solidFill>
            </a:rPr>
            <a:t>Princípio I</a:t>
          </a:r>
          <a:endParaRPr lang="pt-PT" sz="3000" kern="1200" dirty="0">
            <a:solidFill>
              <a:srgbClr val="002060"/>
            </a:solidFill>
          </a:endParaRPr>
        </a:p>
      </dsp:txBody>
      <dsp:txXfrm rot="16200000">
        <a:off x="-1040304" y="1727329"/>
        <a:ext cx="2637361" cy="536049"/>
      </dsp:txXfrm>
    </dsp:sp>
    <dsp:sp modelId="{DCE6BA91-A74A-418D-A2CC-88CDEC970A3E}">
      <dsp:nvSpPr>
        <dsp:cNvPr id="0" name=""/>
        <dsp:cNvSpPr/>
      </dsp:nvSpPr>
      <dsp:spPr>
        <a:xfrm>
          <a:off x="546401" y="676672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Fornecer vários meios de representação (o "que" aprender?)</a:t>
          </a:r>
          <a:endParaRPr lang="pt-PT" sz="2600" kern="1200" dirty="0"/>
        </a:p>
      </dsp:txBody>
      <dsp:txXfrm>
        <a:off x="546401" y="676672"/>
        <a:ext cx="1996783" cy="3216294"/>
      </dsp:txXfrm>
    </dsp:sp>
    <dsp:sp modelId="{3D035FAE-30EB-4AEC-9403-A5E3D448BA31}">
      <dsp:nvSpPr>
        <dsp:cNvPr id="0" name=""/>
        <dsp:cNvSpPr/>
      </dsp:nvSpPr>
      <dsp:spPr>
        <a:xfrm>
          <a:off x="2774677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000" kern="1200" dirty="0" smtClean="0">
              <a:solidFill>
                <a:srgbClr val="008A3E"/>
              </a:solidFill>
            </a:rPr>
            <a:t>Princípio II</a:t>
          </a:r>
          <a:endParaRPr lang="pt-PT" sz="3000" kern="1200" dirty="0">
            <a:solidFill>
              <a:srgbClr val="008A3E"/>
            </a:solidFill>
          </a:endParaRPr>
        </a:p>
      </dsp:txBody>
      <dsp:txXfrm rot="16200000">
        <a:off x="1724020" y="1705490"/>
        <a:ext cx="2637361" cy="536049"/>
      </dsp:txXfrm>
    </dsp:sp>
    <dsp:sp modelId="{8A5D465B-840C-482B-B836-7AA80E31D743}">
      <dsp:nvSpPr>
        <dsp:cNvPr id="0" name=""/>
        <dsp:cNvSpPr/>
      </dsp:nvSpPr>
      <dsp:spPr>
        <a:xfrm rot="5400000">
          <a:off x="2551860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F0DEAA-84FC-4B37-8A28-D5A570BB626B}">
      <dsp:nvSpPr>
        <dsp:cNvPr id="0" name=""/>
        <dsp:cNvSpPr/>
      </dsp:nvSpPr>
      <dsp:spPr>
        <a:xfrm>
          <a:off x="3310726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Fornecer vários meios de ação e de expressão (o "como" da aprendizagem)</a:t>
          </a:r>
          <a:endParaRPr lang="pt-PT" sz="2600" kern="1200" dirty="0"/>
        </a:p>
      </dsp:txBody>
      <dsp:txXfrm>
        <a:off x="3310726" y="654834"/>
        <a:ext cx="1996783" cy="3216294"/>
      </dsp:txXfrm>
    </dsp:sp>
    <dsp:sp modelId="{4069F734-167C-427C-949E-5C1C37D05A76}">
      <dsp:nvSpPr>
        <dsp:cNvPr id="0" name=""/>
        <dsp:cNvSpPr/>
      </dsp:nvSpPr>
      <dsp:spPr>
        <a:xfrm>
          <a:off x="5548731" y="654834"/>
          <a:ext cx="2680245" cy="3216294"/>
        </a:xfrm>
        <a:prstGeom prst="roundRect">
          <a:avLst>
            <a:gd name="adj" fmla="val 5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2870" rIns="133350" bIns="0" numCol="1" spcCol="1270" anchor="t" anchorCtr="0">
          <a:noAutofit/>
        </a:bodyPr>
        <a:lstStyle/>
        <a:p>
          <a:pPr lvl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000" kern="1200" dirty="0" smtClean="0">
              <a:solidFill>
                <a:srgbClr val="FF3300"/>
              </a:solidFill>
            </a:rPr>
            <a:t>Princípio III</a:t>
          </a:r>
          <a:endParaRPr lang="pt-PT" sz="3000" kern="1200" dirty="0">
            <a:solidFill>
              <a:srgbClr val="FF3300"/>
            </a:solidFill>
          </a:endParaRPr>
        </a:p>
      </dsp:txBody>
      <dsp:txXfrm rot="16200000">
        <a:off x="4498075" y="1705490"/>
        <a:ext cx="2637361" cy="536049"/>
      </dsp:txXfrm>
    </dsp:sp>
    <dsp:sp modelId="{A80B6839-EF70-4562-AC00-212CFD362CE3}">
      <dsp:nvSpPr>
        <dsp:cNvPr id="0" name=""/>
        <dsp:cNvSpPr/>
      </dsp:nvSpPr>
      <dsp:spPr>
        <a:xfrm rot="5400000">
          <a:off x="5325914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DE24F7-C4A2-4F28-B1AF-0FB05F44DD73}">
      <dsp:nvSpPr>
        <dsp:cNvPr id="0" name=""/>
        <dsp:cNvSpPr/>
      </dsp:nvSpPr>
      <dsp:spPr>
        <a:xfrm>
          <a:off x="6084780" y="654834"/>
          <a:ext cx="1996783" cy="32162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600" kern="1200" dirty="0" smtClean="0"/>
            <a:t>Fornecer vários meios de envolvimento (o "porquê" da aprendizagem)</a:t>
          </a:r>
          <a:endParaRPr lang="pt-PT" sz="2600" kern="1200" dirty="0"/>
        </a:p>
      </dsp:txBody>
      <dsp:txXfrm>
        <a:off x="6084780" y="654834"/>
        <a:ext cx="1996783" cy="32162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Lista de Separadores"/>
  <dgm:desc val="Utilizada para mostrar blocos de informação não sequenciais ou agrupados. Funciona melhor para listas com uma pequena quantidade de texto de Nível 1. O primeiro texto de Nível 2 é apresentado ao lado do texto de Nível 1 e o restante texto de Nível 2 aparece por baixo do texto de Nível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Lista de Separadores"/>
  <dgm:desc val="Utilizada para mostrar blocos de informação não sequenciais ou agrupados. Funciona melhor para listas com uma pequena quantidade de texto de Nível 1. O primeiro texto de Nível 2 é apresentado ao lado do texto de Nível 1 e o restante texto de Nível 2 aparece por baixo do texto de Nível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TabList">
  <dgm:title val="Lista de Separadores"/>
  <dgm:desc val="Utilizada para mostrar blocos de informação não sequenciais ou agrupados. Funciona melhor para listas com uma pequena quantidade de texto de Nível 1. O primeiro texto de Nível 2 é apresentado ao lado do texto de Nível 1 e o restante texto de Nível 2 aparece por baixo do texto de Nível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B79E4-8072-407A-986A-99BB4E9DAC06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3100" y="4691063"/>
            <a:ext cx="537845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08413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F4879-E542-4AC0-B919-BDE1CA24A14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3335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F4879-E542-4AC0-B919-BDE1CA24A14D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5476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F4879-E542-4AC0-B919-BDE1CA24A14D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9159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3293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195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3756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373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243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205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1211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717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552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367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347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AF175-26B2-44B0-AFBA-D64DB6F4A45B}" type="datetimeFigureOut">
              <a:rPr lang="pt-PT" smtClean="0"/>
              <a:pPr/>
              <a:t>17/10/2017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128D7-385C-4B96-9624-BF8FB954916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201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diagramLayout" Target="../diagrams/layout2.xml"/><Relationship Id="rId7" Type="http://schemas.openxmlformats.org/officeDocument/2006/relationships/slide" Target="slide7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3.xml"/><Relationship Id="rId18" Type="http://schemas.microsoft.com/office/2007/relationships/diagramDrawing" Target="../diagrams/drawing5.xml"/><Relationship Id="rId3" Type="http://schemas.openxmlformats.org/officeDocument/2006/relationships/diagramLayout" Target="../diagrams/layout4.xml"/><Relationship Id="rId7" Type="http://schemas.openxmlformats.org/officeDocument/2006/relationships/slide" Target="slide10.xml"/><Relationship Id="rId12" Type="http://schemas.openxmlformats.org/officeDocument/2006/relationships/hyperlink" Target="3.docx" TargetMode="External"/><Relationship Id="rId17" Type="http://schemas.openxmlformats.org/officeDocument/2006/relationships/diagramColors" Target="../diagrams/colors5.xml"/><Relationship Id="rId2" Type="http://schemas.openxmlformats.org/officeDocument/2006/relationships/diagramData" Target="../diagrams/data4.xml"/><Relationship Id="rId16" Type="http://schemas.openxmlformats.org/officeDocument/2006/relationships/diagramQuickStyle" Target="../diagrams/quickStyle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hyperlink" Target="2.docx" TargetMode="External"/><Relationship Id="rId5" Type="http://schemas.openxmlformats.org/officeDocument/2006/relationships/diagramColors" Target="../diagrams/colors4.xml"/><Relationship Id="rId15" Type="http://schemas.openxmlformats.org/officeDocument/2006/relationships/diagramLayout" Target="../diagrams/layout5.xml"/><Relationship Id="rId10" Type="http://schemas.openxmlformats.org/officeDocument/2006/relationships/hyperlink" Target="1.docx" TargetMode="External"/><Relationship Id="rId4" Type="http://schemas.openxmlformats.org/officeDocument/2006/relationships/diagramQuickStyle" Target="../diagrams/quickStyle4.xml"/><Relationship Id="rId9" Type="http://schemas.openxmlformats.org/officeDocument/2006/relationships/slide" Target="slide12.xml"/><Relationship Id="rId1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>
            <a:normAutofit/>
          </a:bodyPr>
          <a:lstStyle/>
          <a:p>
            <a:r>
              <a:rPr lang="pt-PT" sz="3200" b="1" dirty="0" smtClean="0"/>
              <a:t>Encontro no Âmbito da Consulta Pública do Regime Legal da Inclusão Escolar </a:t>
            </a:r>
            <a:endParaRPr lang="pt-PT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400800" cy="1752600"/>
          </a:xfrm>
        </p:spPr>
        <p:txBody>
          <a:bodyPr>
            <a:normAutofit/>
          </a:bodyPr>
          <a:lstStyle/>
          <a:p>
            <a:r>
              <a:rPr lang="pt-PT" sz="2400" dirty="0" smtClean="0">
                <a:solidFill>
                  <a:schemeClr val="tx1"/>
                </a:solidFill>
              </a:rPr>
              <a:t>Projeto de Revisão do Decreto-Lei nº 3/2008, de 7 de janeiro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788023" y="4437112"/>
            <a:ext cx="4104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rgbClr val="C00000"/>
                </a:solidFill>
              </a:rPr>
              <a:t>MANUAL DE APOIO À PRÁTICA</a:t>
            </a:r>
            <a:endParaRPr lang="pt-PT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7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 de texto 31"/>
          <p:cNvSpPr txBox="1"/>
          <p:nvPr/>
        </p:nvSpPr>
        <p:spPr>
          <a:xfrm>
            <a:off x="539552" y="1628800"/>
            <a:ext cx="8064895" cy="4392488"/>
          </a:xfrm>
          <a:prstGeom prst="rect">
            <a:avLst/>
          </a:prstGeom>
          <a:noFill/>
          <a:ln w="12700">
            <a:solidFill>
              <a:srgbClr val="FF7C80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t-PT" sz="1600" b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Ilustração</a:t>
            </a:r>
            <a:endParaRPr lang="pt-PT" sz="1600" b="1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t-PT" sz="1600" b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O terapeuta da fala facilita a participação do aluno, em contexto sala de aula, ao nível da comunicação, compreensão e expressão linguística. </a:t>
            </a:r>
            <a:endParaRPr lang="pt-PT" sz="1600" b="1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t-PT" sz="1600" b="1" u="sng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Apoio de Consultoria</a:t>
            </a:r>
            <a:r>
              <a:rPr lang="pt-PT" sz="1600" b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: análise conjunta, com os docentes, acerca do desem­penho do aluno nas diversas áreas académicas (ex.: português, matemática, expressões); definição de estratégias a adotar com vista ao sucesso académi­co (ex.: antecipação e reforço dos conteúdos através de pistas visuais, uso de símbolos para facilitar a compreensão da linguagem) e identificação de facili­tadores e barreiras em cada contexto (ex.: atitudes de pares e profissionais). </a:t>
            </a:r>
            <a:endParaRPr lang="pt-PT" sz="1600" b="1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t-PT" sz="1600" b="1" u="sng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Apoio em Grupo</a:t>
            </a:r>
            <a:r>
              <a:rPr lang="pt-PT" sz="1600" b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: sugestão e criação de dinâmicas de grupo, em contexto de sala de aula, sobre temas variados com vista ao enriquecimento linguístico e facilitação da comunicação entre os pares e docentes, indo ao encontro da idade cronológica e dos interesses dos alunos. </a:t>
            </a:r>
            <a:endParaRPr lang="pt-PT" sz="1600" b="1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t-PT" sz="1600" b="1" u="sng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Apoio Individual</a:t>
            </a:r>
            <a:r>
              <a:rPr lang="pt-PT" sz="1600" b="1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: levantamento de necessidades, identificação de estraté­gias e criação de materiais, com o aluno, que suportem a sua participação em contexto de sala de aula</a:t>
            </a:r>
            <a:r>
              <a:rPr lang="pt-PT" sz="1600" b="1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.</a:t>
            </a:r>
            <a:endParaRPr lang="pt-PT" sz="1600" b="1" dirty="0">
              <a:effectLst/>
              <a:latin typeface="Calibri"/>
              <a:ea typeface="Calibri"/>
              <a:cs typeface="Times New Roman"/>
            </a:endParaRPr>
          </a:p>
          <a:p>
            <a:pPr marL="226695" marR="6985">
              <a:lnSpc>
                <a:spcPct val="115000"/>
              </a:lnSpc>
              <a:spcAft>
                <a:spcPts val="600"/>
              </a:spcAft>
            </a:pPr>
            <a:r>
              <a:rPr lang="pt-PT" sz="1600" b="1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</a:t>
            </a:r>
            <a:endParaRPr lang="pt-PT" sz="16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560884" y="692696"/>
            <a:ext cx="80267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600" dirty="0"/>
              <a:t>A</a:t>
            </a:r>
            <a:r>
              <a:rPr lang="pt-PT" sz="1600" dirty="0" smtClean="0"/>
              <a:t> </a:t>
            </a:r>
            <a:r>
              <a:rPr lang="pt-PT" sz="1600" dirty="0"/>
              <a:t>intervenção pode ainda assumir a forma de apoio em grupo, sempre que o desenvolvimento de competências passe pelo contributo dos pares, ou de apoio individual, quando o objetivo é desenvolver competências especificas a serem generalizadas;</a:t>
            </a:r>
          </a:p>
        </p:txBody>
      </p:sp>
      <p:sp>
        <p:nvSpPr>
          <p:cNvPr id="7" name="Botão de acção: retroceder ou anterior 6">
            <a:hlinkClick r:id="" action="ppaction://hlinkshowjump?jump=previousslide" highlightClick="1"/>
          </p:cNvPr>
          <p:cNvSpPr/>
          <p:nvPr/>
        </p:nvSpPr>
        <p:spPr>
          <a:xfrm>
            <a:off x="8028384" y="5676453"/>
            <a:ext cx="360040" cy="216024"/>
          </a:xfrm>
          <a:prstGeom prst="actionButtonBackPrevio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53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dirty="0"/>
              <a:t>As adaptações no processo de aprendizagem devem ter por base as características e necessidades educativas de cada aluno em particular. </a:t>
            </a:r>
          </a:p>
        </p:txBody>
      </p:sp>
      <p:sp>
        <p:nvSpPr>
          <p:cNvPr id="4" name="Caixa de texto 11"/>
          <p:cNvSpPr txBox="1"/>
          <p:nvPr/>
        </p:nvSpPr>
        <p:spPr>
          <a:xfrm>
            <a:off x="467544" y="1628800"/>
            <a:ext cx="8208912" cy="3456384"/>
          </a:xfrm>
          <a:prstGeom prst="rect">
            <a:avLst/>
          </a:prstGeom>
          <a:solidFill>
            <a:schemeClr val="bg1">
              <a:alpha val="29000"/>
            </a:schemeClr>
          </a:solidFill>
          <a:ln w="6350">
            <a:solidFill>
              <a:srgbClr val="FF7C80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t-PT" b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Ilustração</a:t>
            </a:r>
            <a:endParaRPr lang="pt-PT" b="1" dirty="0">
              <a:effectLst/>
              <a:ea typeface="Calibri"/>
              <a:cs typeface="Times New Roman"/>
            </a:endParaRPr>
          </a:p>
          <a:p>
            <a:pPr marR="6985" algn="just">
              <a:lnSpc>
                <a:spcPct val="115000"/>
              </a:lnSpc>
              <a:spcAft>
                <a:spcPts val="600"/>
              </a:spcAft>
            </a:pPr>
            <a:r>
              <a:rPr lang="pt-PT" b="1" dirty="0">
                <a:solidFill>
                  <a:srgbClr val="000000"/>
                </a:solidFill>
                <a:effectLst/>
                <a:ea typeface="Calibri"/>
                <a:cs typeface="Calibri"/>
              </a:rPr>
              <a:t>O Luís e a Marta têm dificuldades ao nível da atenção, o que constitui uma barreira para que, em contexto de avaliação, possam expressar os conhecimentos que adquiriram. </a:t>
            </a:r>
            <a:endParaRPr lang="pt-PT" b="1" dirty="0">
              <a:effectLst/>
              <a:ea typeface="Calibri"/>
              <a:cs typeface="Times New Roman"/>
            </a:endParaRPr>
          </a:p>
          <a:p>
            <a:pPr marR="6985" algn="just">
              <a:lnSpc>
                <a:spcPct val="115000"/>
              </a:lnSpc>
              <a:spcAft>
                <a:spcPts val="600"/>
              </a:spcAft>
            </a:pPr>
            <a:r>
              <a:rPr lang="pt-PT" b="1" dirty="0">
                <a:solidFill>
                  <a:srgbClr val="000000"/>
                </a:solidFill>
                <a:effectLst/>
                <a:ea typeface="Calibri"/>
                <a:cs typeface="Calibri"/>
              </a:rPr>
              <a:t>Se dispuser de tempo acrescido, o Luís sente-se menos ansioso, e consegue terminar as provas.</a:t>
            </a:r>
            <a:endParaRPr lang="pt-PT" b="1" dirty="0">
              <a:effectLst/>
              <a:ea typeface="Calibri"/>
              <a:cs typeface="Times New Roman"/>
            </a:endParaRPr>
          </a:p>
          <a:p>
            <a:pPr marR="6985" algn="just">
              <a:lnSpc>
                <a:spcPct val="115000"/>
              </a:lnSpc>
              <a:spcAft>
                <a:spcPts val="600"/>
              </a:spcAft>
            </a:pPr>
            <a:r>
              <a:rPr lang="pt-PT" b="1" dirty="0">
                <a:solidFill>
                  <a:srgbClr val="000000"/>
                </a:solidFill>
                <a:effectLst/>
                <a:ea typeface="Calibri"/>
                <a:cs typeface="Calibri"/>
              </a:rPr>
              <a:t>Já em relação à Marta, a sua capacidade de concentração vai diminuindo a medida que decorre o tempo da prova, pelo que é mais eficaz a existência de pequenas pausas durante a realização da mesma. </a:t>
            </a:r>
            <a:endParaRPr lang="pt-PT" b="1" dirty="0">
              <a:effectLst/>
              <a:ea typeface="Calibri"/>
              <a:cs typeface="Times New Roman"/>
            </a:endParaRPr>
          </a:p>
          <a:p>
            <a:pPr marR="6985" algn="just">
              <a:lnSpc>
                <a:spcPct val="115000"/>
              </a:lnSpc>
              <a:spcAft>
                <a:spcPts val="600"/>
              </a:spcAft>
            </a:pPr>
            <a:r>
              <a:rPr lang="pt-PT" sz="9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</a:t>
            </a:r>
            <a:endParaRPr lang="pt-PT" sz="1100" dirty="0">
              <a:effectLst/>
              <a:latin typeface="Calibri"/>
              <a:ea typeface="Calibri"/>
              <a:cs typeface="Times New Roman"/>
            </a:endParaRPr>
          </a:p>
          <a:p>
            <a:pPr marR="6985">
              <a:lnSpc>
                <a:spcPct val="115000"/>
              </a:lnSpc>
              <a:spcAft>
                <a:spcPts val="600"/>
              </a:spcAft>
            </a:pPr>
            <a:r>
              <a:rPr lang="pt-PT" sz="9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</a:t>
            </a:r>
            <a:endParaRPr lang="pt-PT" sz="1100" dirty="0">
              <a:effectLst/>
              <a:latin typeface="Calibri"/>
              <a:ea typeface="Calibri"/>
              <a:cs typeface="Times New Roman"/>
            </a:endParaRPr>
          </a:p>
          <a:p>
            <a:pPr marL="226695" marR="6985">
              <a:lnSpc>
                <a:spcPct val="115000"/>
              </a:lnSpc>
              <a:spcAft>
                <a:spcPts val="600"/>
              </a:spcAft>
            </a:pPr>
            <a:r>
              <a:rPr lang="pt-PT" sz="90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</a:t>
            </a:r>
            <a:endParaRPr lang="pt-PT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Botão de acção: retroceder ou anterior 4">
            <a:hlinkClick r:id="rId2" action="ppaction://hlinksldjump" highlightClick="1"/>
          </p:cNvPr>
          <p:cNvSpPr/>
          <p:nvPr/>
        </p:nvSpPr>
        <p:spPr>
          <a:xfrm>
            <a:off x="8208404" y="4797152"/>
            <a:ext cx="360040" cy="216024"/>
          </a:xfrm>
          <a:prstGeom prst="actionButtonBackPrevio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613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/>
          </a:bodyPr>
          <a:lstStyle/>
          <a:p>
            <a:pPr algn="just"/>
            <a:r>
              <a:rPr lang="pt-PT" sz="1600" dirty="0"/>
              <a:t>O suporte a outros profissionais da escola assume também uma enorme importância. Por vezes, uma informação que parece irrelevante pode fazer toda a diferença.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39552" y="1556793"/>
            <a:ext cx="7920880" cy="3816424"/>
          </a:xfrm>
          <a:ln>
            <a:solidFill>
              <a:srgbClr val="FF7C8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1600" b="1" dirty="0"/>
              <a:t>Ilustração</a:t>
            </a:r>
          </a:p>
          <a:p>
            <a:pPr marL="0" indent="0" algn="just">
              <a:buNone/>
            </a:pPr>
            <a:r>
              <a:rPr lang="pt-PT" sz="1600" b="1" dirty="0"/>
              <a:t>A funcionária do refeitório comentou com a professora de educação especial que ao almoço o João escolhe sempre a mesma peça de fruta e depois fica zangado e atira-a para o chão. Quando a professora perguntou quais as possibilidades de escolha, a funcionária respondeu que eram sempre as mesmas: maçã, banana, pera e laranja. A professora perguntou se a ordem pela qual as frutas eram indicadas era sempre essa, tendo-lhe sido dito que sim. A professora perguntou então se ele escolhia sempre a laranja. A funcionária, admirada, confirmou.</a:t>
            </a:r>
          </a:p>
          <a:p>
            <a:pPr marL="0" indent="0" algn="just">
              <a:buNone/>
            </a:pPr>
            <a:r>
              <a:rPr lang="pt-PT" sz="1600" b="1" dirty="0"/>
              <a:t>Devido a dificuldades na memória de curto prazo, a última palavra ouvida era a única que o João conseguia recordar. A professora imprimiu as imagens dos diferentes frutos que foram mostradas ao João na hora de escolher. Este escolheu a imagem da banana, disse oralmente a palavra e mostrou-se bastante contente.</a:t>
            </a:r>
          </a:p>
          <a:p>
            <a:pPr marL="0" indent="0" algn="just">
              <a:buNone/>
            </a:pPr>
            <a:r>
              <a:rPr lang="pt-PT" sz="1600" b="1" dirty="0" smtClean="0"/>
              <a:t>Não </a:t>
            </a:r>
            <a:r>
              <a:rPr lang="pt-PT" sz="1600" b="1" dirty="0"/>
              <a:t>foi necessária qualquer intervenção de comportamento, apenas uma comunicação efetiva.  </a:t>
            </a:r>
          </a:p>
          <a:p>
            <a:pPr marL="0" indent="0">
              <a:buNone/>
            </a:pPr>
            <a:endParaRPr lang="pt-PT" dirty="0"/>
          </a:p>
          <a:p>
            <a:endParaRPr lang="pt-PT" dirty="0"/>
          </a:p>
        </p:txBody>
      </p:sp>
      <p:sp>
        <p:nvSpPr>
          <p:cNvPr id="4" name="Botão de acção: retroceder ou anterior 3">
            <a:hlinkClick r:id="rId2" action="ppaction://hlinksldjump" highlightClick="1"/>
          </p:cNvPr>
          <p:cNvSpPr/>
          <p:nvPr/>
        </p:nvSpPr>
        <p:spPr>
          <a:xfrm>
            <a:off x="8028384" y="5032015"/>
            <a:ext cx="360040" cy="216024"/>
          </a:xfrm>
          <a:prstGeom prst="actionButtonBackPrevio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940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Autofit/>
          </a:bodyPr>
          <a:lstStyle/>
          <a:p>
            <a:r>
              <a:rPr lang="pt-PT" sz="4000" b="1" dirty="0" smtClean="0"/>
              <a:t>Papel dos Docentes de Educação Especial</a:t>
            </a:r>
            <a:endParaRPr lang="pt-PT" sz="40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 smtClean="0"/>
              <a:t> Recursos humanos específicos </a:t>
            </a:r>
            <a:r>
              <a:rPr lang="pt-PT" sz="2800" dirty="0"/>
              <a:t>de apoio à </a:t>
            </a:r>
            <a:r>
              <a:rPr lang="pt-PT" sz="2800" dirty="0" smtClean="0"/>
              <a:t>aprendizagem e à inclusão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PT" sz="1600" dirty="0" smtClean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 </a:t>
            </a:r>
            <a:r>
              <a:rPr lang="pt-PT" sz="2800" dirty="0" smtClean="0"/>
              <a:t>Apoio </a:t>
            </a:r>
            <a:r>
              <a:rPr lang="pt-PT" sz="2800" dirty="0"/>
              <a:t>aos docentes na definição de estratégias de diferenciação pedagógica e na identificação de múltiplos meios de </a:t>
            </a:r>
            <a:r>
              <a:rPr lang="pt-PT" sz="2800" dirty="0" smtClean="0"/>
              <a:t>representação</a:t>
            </a:r>
            <a:r>
              <a:rPr lang="pt-PT" sz="2800" dirty="0"/>
              <a:t>, expressão e </a:t>
            </a:r>
            <a:r>
              <a:rPr lang="pt-PT" sz="2800" dirty="0" smtClean="0"/>
              <a:t>motivação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PT" sz="1600" dirty="0" smtClean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 </a:t>
            </a:r>
            <a:r>
              <a:rPr lang="pt-PT" sz="2800" dirty="0" smtClean="0"/>
              <a:t>Participação na Equipa Multidisciplinar 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405014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11560" y="11967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smtClean="0"/>
              <a:t>Encontro no Âmbito da Consulta Pública do Regime Legal da Inclusão Escolar </a:t>
            </a:r>
            <a:endParaRPr lang="pt-PT" sz="3200" b="1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331640" y="292494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400" smtClean="0"/>
              <a:t>Projeto de Revisão do Decreto-Lei nº 3/2008, de 7 de janeiro</a:t>
            </a:r>
            <a:endParaRPr lang="pt-PT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4788023" y="4437112"/>
            <a:ext cx="4104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rgbClr val="C00000"/>
                </a:solidFill>
              </a:rPr>
              <a:t>MANUAL DE APOIO À PRÁTICA</a:t>
            </a:r>
            <a:endParaRPr lang="pt-PT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206396"/>
              </p:ext>
            </p:extLst>
          </p:nvPr>
        </p:nvGraphicFramePr>
        <p:xfrm>
          <a:off x="323528" y="1091877"/>
          <a:ext cx="8496944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457200" y="876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>A quem se dirige?</a:t>
            </a:r>
            <a:br>
              <a:rPr lang="pt-PT" b="1" dirty="0" smtClean="0"/>
            </a:b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7374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O porquê do manual?</a:t>
            </a:r>
            <a:br>
              <a:rPr lang="pt-PT" b="1" dirty="0" smtClean="0"/>
            </a:b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 smtClean="0"/>
              <a:t> Apoiar os profissionais na implementação da nova legislação relativa à educação inclusiva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PT" sz="2800" dirty="0" smtClean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 smtClean="0"/>
              <a:t> Apoiar os pais e orientar a sua colaboração no processo educativo dos seus educandos</a:t>
            </a:r>
          </a:p>
          <a:p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5773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Como está a ser elaborado?</a:t>
            </a:r>
            <a:br>
              <a:rPr lang="pt-PT" b="1" dirty="0" smtClean="0"/>
            </a:b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 smtClean="0"/>
              <a:t> Equipa – profissionais de diferentes áreas de intervenção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PT" sz="1800" dirty="0" smtClean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 </a:t>
            </a:r>
            <a:r>
              <a:rPr lang="pt-PT" sz="2800" dirty="0" smtClean="0"/>
              <a:t>Organização – conteúdos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PT" sz="16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 </a:t>
            </a:r>
            <a:r>
              <a:rPr lang="pt-PT" sz="2800" dirty="0" smtClean="0"/>
              <a:t>Conceito – instrumento dinâmico</a:t>
            </a:r>
          </a:p>
        </p:txBody>
      </p:sp>
    </p:spTree>
    <p:extLst>
      <p:ext uri="{BB962C8B-B14F-4D97-AF65-F5344CB8AC3E}">
        <p14:creationId xmlns:p14="http://schemas.microsoft.com/office/powerpoint/2010/main" val="21946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pt-PT" sz="4000" b="1" dirty="0" smtClean="0"/>
              <a:t>Como está organizado?</a:t>
            </a:r>
            <a:endParaRPr lang="pt-PT" sz="40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3794" y="2041684"/>
            <a:ext cx="5326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 smtClean="0"/>
              <a:t>Suporte à sua operacionalização</a:t>
            </a:r>
            <a:endParaRPr lang="pt-PT" sz="2800" dirty="0"/>
          </a:p>
        </p:txBody>
      </p:sp>
      <p:sp>
        <p:nvSpPr>
          <p:cNvPr id="16" name="Rectângulo 15"/>
          <p:cNvSpPr/>
          <p:nvPr/>
        </p:nvSpPr>
        <p:spPr>
          <a:xfrm>
            <a:off x="926625" y="764704"/>
            <a:ext cx="483742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lnSpc>
                <a:spcPct val="25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O que diz a legislação</a:t>
            </a:r>
          </a:p>
        </p:txBody>
      </p:sp>
      <p:graphicFrame>
        <p:nvGraphicFramePr>
          <p:cNvPr id="15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847571"/>
              </p:ext>
            </p:extLst>
          </p:nvPr>
        </p:nvGraphicFramePr>
        <p:xfrm>
          <a:off x="2472395" y="2852145"/>
          <a:ext cx="5869756" cy="208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2627784" y="2996952"/>
            <a:ext cx="51994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pt-PT" sz="2000" dirty="0" smtClean="0"/>
              <a:t>Modelos de intervenção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endParaRPr lang="pt-PT" sz="2000" dirty="0"/>
          </a:p>
          <a:p>
            <a:pPr marL="800100" lvl="2" indent="-342900">
              <a:buFont typeface="Wingdings" panose="05000000000000000000" pitchFamily="2" charset="2"/>
              <a:buChar char="§"/>
            </a:pPr>
            <a:r>
              <a:rPr lang="pt-PT" sz="2000" dirty="0" smtClean="0">
                <a:hlinkClick r:id="rId7" action="ppaction://hlinksldjump"/>
              </a:rPr>
              <a:t>Intervenção Multinível</a:t>
            </a:r>
            <a:endParaRPr lang="pt-PT" sz="2000" dirty="0" smtClean="0"/>
          </a:p>
          <a:p>
            <a:pPr marL="800100" lvl="2" indent="-342900">
              <a:buFont typeface="Wingdings" panose="05000000000000000000" pitchFamily="2" charset="2"/>
              <a:buChar char="§"/>
            </a:pPr>
            <a:endParaRPr lang="pt-PT" sz="2000" dirty="0" smtClean="0"/>
          </a:p>
          <a:p>
            <a:pPr marL="800100" lvl="2" indent="-342900">
              <a:buFont typeface="Wingdings" panose="05000000000000000000" pitchFamily="2" charset="2"/>
              <a:buChar char="§"/>
            </a:pPr>
            <a:r>
              <a:rPr lang="pt-PT" sz="2000" dirty="0" smtClean="0">
                <a:hlinkClick r:id="rId8" action="ppaction://hlinksldjump"/>
              </a:rPr>
              <a:t>Desenho Universal para a Aprendizagem</a:t>
            </a:r>
            <a:endParaRPr lang="pt-PT" sz="2000" dirty="0" smtClean="0"/>
          </a:p>
          <a:p>
            <a:pPr marL="800100" lvl="2" indent="-342900">
              <a:buFont typeface="Wingdings" panose="05000000000000000000" pitchFamily="2" charset="2"/>
              <a:buChar char="§"/>
            </a:pP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24772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pt-PT" sz="4000" b="1" dirty="0" smtClean="0"/>
              <a:t>Intervenção Multinível</a:t>
            </a:r>
            <a:endParaRPr lang="pt-PT" sz="4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556792"/>
            <a:ext cx="489654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ângulo 7"/>
          <p:cNvSpPr/>
          <p:nvPr/>
        </p:nvSpPr>
        <p:spPr>
          <a:xfrm>
            <a:off x="4644008" y="1628800"/>
            <a:ext cx="4248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PT" sz="2000" dirty="0"/>
              <a:t>G</a:t>
            </a:r>
            <a:r>
              <a:rPr lang="pt-PT" sz="2000" dirty="0" smtClean="0"/>
              <a:t>estão </a:t>
            </a:r>
            <a:r>
              <a:rPr lang="pt-PT" sz="2000" dirty="0"/>
              <a:t>em </a:t>
            </a:r>
            <a:r>
              <a:rPr lang="pt-PT" sz="2000" i="1" dirty="0"/>
              <a:t>continuum</a:t>
            </a:r>
            <a:r>
              <a:rPr lang="pt-PT" sz="2000" dirty="0"/>
              <a:t> das práticas pedagógicas dentro da sala de aula, pelo professor, por coadjuvantes, em grupos de prática suplementar ou em apoios individuais e/ou especializados. 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PT" sz="2000" dirty="0" smtClean="0"/>
              <a:t>Os </a:t>
            </a:r>
            <a:r>
              <a:rPr lang="pt-PT" sz="2000" dirty="0"/>
              <a:t>alunos podem ser recolocados nos níveis, em função das necessidades, monitorizadas em tempo útil. 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PT" sz="2000" dirty="0" smtClean="0"/>
              <a:t>Visão combinada com o modelo Reposta </a:t>
            </a:r>
            <a:r>
              <a:rPr lang="pt-PT" sz="2000" dirty="0"/>
              <a:t>à Intervenção (RTI).</a:t>
            </a:r>
          </a:p>
        </p:txBody>
      </p:sp>
      <p:sp>
        <p:nvSpPr>
          <p:cNvPr id="6" name="Botão de acção: retroceder ou anterior 5">
            <a:hlinkClick r:id="" action="ppaction://hlinkshowjump?jump=previousslide" highlightClick="1"/>
          </p:cNvPr>
          <p:cNvSpPr/>
          <p:nvPr/>
        </p:nvSpPr>
        <p:spPr>
          <a:xfrm>
            <a:off x="8316416" y="5085184"/>
            <a:ext cx="360040" cy="216024"/>
          </a:xfrm>
          <a:prstGeom prst="actionButtonBackPrevio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731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143000"/>
          </a:xfrm>
        </p:spPr>
        <p:txBody>
          <a:bodyPr>
            <a:noAutofit/>
          </a:bodyPr>
          <a:lstStyle/>
          <a:p>
            <a:r>
              <a:rPr lang="pt-PT" sz="4000" b="1" dirty="0" smtClean="0"/>
              <a:t>Desenho Universal para a Aprendizagem</a:t>
            </a:r>
            <a:endParaRPr lang="pt-PT" sz="4000" b="1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457535"/>
              </p:ext>
            </p:extLst>
          </p:nvPr>
        </p:nvGraphicFramePr>
        <p:xfrm>
          <a:off x="457200" y="141277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345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pt-PT" sz="4000" b="1" dirty="0" smtClean="0"/>
              <a:t>Como está organizado?</a:t>
            </a:r>
            <a:endParaRPr lang="pt-PT" sz="40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933794" y="1700808"/>
            <a:ext cx="5326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 smtClean="0"/>
              <a:t>Suporte à sua operacionalização</a:t>
            </a:r>
            <a:endParaRPr lang="pt-PT" sz="2800" dirty="0"/>
          </a:p>
        </p:txBody>
      </p:sp>
      <p:graphicFrame>
        <p:nvGraphicFramePr>
          <p:cNvPr id="10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192449"/>
              </p:ext>
            </p:extLst>
          </p:nvPr>
        </p:nvGraphicFramePr>
        <p:xfrm>
          <a:off x="2488764" y="2924944"/>
          <a:ext cx="5869756" cy="3072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2726711" y="2924944"/>
            <a:ext cx="383342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pt-PT" sz="2000" dirty="0"/>
              <a:t>Ilustração de situações </a:t>
            </a:r>
            <a:r>
              <a:rPr lang="pt-PT" sz="2000" dirty="0" smtClean="0"/>
              <a:t>práticas </a:t>
            </a:r>
          </a:p>
          <a:p>
            <a:pPr marL="800100" lvl="2" indent="-342900">
              <a:buFont typeface="Wingdings" panose="05000000000000000000" pitchFamily="2" charset="2"/>
              <a:buChar char="§"/>
            </a:pPr>
            <a:r>
              <a:rPr lang="pt-PT" sz="2000" dirty="0" smtClean="0">
                <a:hlinkClick r:id="rId7" action="ppaction://hlinksldjump"/>
              </a:rPr>
              <a:t>1</a:t>
            </a:r>
            <a:r>
              <a:rPr lang="pt-PT" sz="2000" dirty="0" smtClean="0"/>
              <a:t>  </a:t>
            </a:r>
          </a:p>
          <a:p>
            <a:pPr marL="800100" lvl="2" indent="-342900">
              <a:buFont typeface="Wingdings" panose="05000000000000000000" pitchFamily="2" charset="2"/>
              <a:buChar char="§"/>
            </a:pPr>
            <a:r>
              <a:rPr lang="pt-PT" sz="2000" dirty="0" smtClean="0">
                <a:hlinkClick r:id="rId8" action="ppaction://hlinksldjump"/>
              </a:rPr>
              <a:t>2 </a:t>
            </a:r>
            <a:r>
              <a:rPr lang="pt-PT" sz="2000" dirty="0" smtClean="0"/>
              <a:t>  </a:t>
            </a:r>
          </a:p>
          <a:p>
            <a:pPr marL="800100" lvl="2" indent="-342900">
              <a:buFont typeface="Wingdings" panose="05000000000000000000" pitchFamily="2" charset="2"/>
              <a:buChar char="§"/>
            </a:pPr>
            <a:r>
              <a:rPr lang="pt-PT" sz="2000" dirty="0" smtClean="0">
                <a:hlinkClick r:id="rId9" action="ppaction://hlinksldjump"/>
              </a:rPr>
              <a:t>3</a:t>
            </a:r>
            <a:r>
              <a:rPr lang="pt-PT" sz="2000" dirty="0" smtClean="0"/>
              <a:t> </a:t>
            </a:r>
            <a:endParaRPr lang="pt-PT" sz="20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738607" y="4161274"/>
            <a:ext cx="55778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pt-PT" sz="2000" dirty="0">
                <a:hlinkClick r:id="rId10" action="ppaction://hlinkfile"/>
              </a:rPr>
              <a:t>Documentos para autorreflexão e autoavaliação </a:t>
            </a:r>
            <a:endParaRPr lang="pt-PT" sz="2000" dirty="0" smtClean="0">
              <a:hlinkClick r:id="rId10" action="ppaction://hlinkfile"/>
            </a:endParaRPr>
          </a:p>
          <a:p>
            <a:pPr marL="0" lvl="1"/>
            <a:r>
              <a:rPr lang="pt-PT" sz="2000" dirty="0" smtClean="0">
                <a:hlinkClick r:id="rId10" action="ppaction://hlinkfile"/>
              </a:rPr>
              <a:t>da </a:t>
            </a:r>
            <a:r>
              <a:rPr lang="pt-PT" sz="2000" dirty="0">
                <a:hlinkClick r:id="rId10" action="ppaction://hlinkfile"/>
              </a:rPr>
              <a:t>Escola (ambiente) e do professor </a:t>
            </a:r>
            <a:endParaRPr lang="pt-PT" sz="2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699792" y="4892966"/>
            <a:ext cx="5051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pt-PT" sz="2000" dirty="0">
                <a:hlinkClick r:id="rId11" action="ppaction://hlinkfile"/>
              </a:rPr>
              <a:t>Exemplos de modelos/formulários a </a:t>
            </a:r>
            <a:r>
              <a:rPr lang="pt-PT" sz="2000" dirty="0" smtClean="0">
                <a:hlinkClick r:id="rId11" action="ppaction://hlinkfile"/>
              </a:rPr>
              <a:t>utilizar</a:t>
            </a:r>
            <a:endParaRPr lang="pt-PT" sz="2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699791" y="5333146"/>
            <a:ext cx="289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pt-PT" sz="2000" dirty="0">
                <a:hlinkClick r:id="rId12" action="ppaction://hlinkfile"/>
              </a:rPr>
              <a:t>Grelhas de </a:t>
            </a:r>
            <a:r>
              <a:rPr lang="pt-PT" sz="2000" dirty="0" smtClean="0">
                <a:hlinkClick r:id="rId12" action="ppaction://hlinkfile"/>
              </a:rPr>
              <a:t>observação</a:t>
            </a:r>
            <a:endParaRPr lang="pt-PT" sz="2000" dirty="0"/>
          </a:p>
        </p:txBody>
      </p:sp>
      <p:sp>
        <p:nvSpPr>
          <p:cNvPr id="16" name="Rectângulo 15"/>
          <p:cNvSpPr/>
          <p:nvPr/>
        </p:nvSpPr>
        <p:spPr>
          <a:xfrm>
            <a:off x="926625" y="548680"/>
            <a:ext cx="483742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lnSpc>
                <a:spcPct val="25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O que diz a legislação</a:t>
            </a:r>
          </a:p>
        </p:txBody>
      </p:sp>
      <p:sp>
        <p:nvSpPr>
          <p:cNvPr id="3" name="Botão de acção: avançar ou seguinte 2">
            <a:hlinkClick r:id="rId13" action="ppaction://hlinksldjump" highlightClick="1"/>
          </p:cNvPr>
          <p:cNvSpPr/>
          <p:nvPr/>
        </p:nvSpPr>
        <p:spPr>
          <a:xfrm>
            <a:off x="7884368" y="5704997"/>
            <a:ext cx="301823" cy="200055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aphicFrame>
        <p:nvGraphicFramePr>
          <p:cNvPr id="15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0334437"/>
              </p:ext>
            </p:extLst>
          </p:nvPr>
        </p:nvGraphicFramePr>
        <p:xfrm>
          <a:off x="2472395" y="2204864"/>
          <a:ext cx="5869756" cy="647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2740502" y="2276872"/>
            <a:ext cx="3057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pt-PT" sz="2000" dirty="0" smtClean="0"/>
              <a:t>Modelos de intervenção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98008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897</Words>
  <Application>Microsoft Office PowerPoint</Application>
  <PresentationFormat>Apresentação no Ecrã (4:3)</PresentationFormat>
  <Paragraphs>83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Tema do Office</vt:lpstr>
      <vt:lpstr>Encontro no Âmbito da Consulta Pública do Regime Legal da Inclusão Escolar </vt:lpstr>
      <vt:lpstr>Apresentação do PowerPoint</vt:lpstr>
      <vt:lpstr>A quem se dirige? </vt:lpstr>
      <vt:lpstr>O porquê do manual? </vt:lpstr>
      <vt:lpstr>Como está a ser elaborado? </vt:lpstr>
      <vt:lpstr>Como está organizado?</vt:lpstr>
      <vt:lpstr>Intervenção Multinível</vt:lpstr>
      <vt:lpstr>Desenho Universal para a Aprendizagem</vt:lpstr>
      <vt:lpstr>Como está organizado?</vt:lpstr>
      <vt:lpstr>Apresentação do PowerPoint</vt:lpstr>
      <vt:lpstr>As adaptações no processo de aprendizagem devem ter por base as características e necessidades educativas de cada aluno em particular. </vt:lpstr>
      <vt:lpstr>O suporte a outros profissionais da escola assume também uma enorme importância. Por vezes, uma informação que parece irrelevante pode fazer toda a diferença.</vt:lpstr>
      <vt:lpstr>Papel dos Docentes de Educação Especial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iespinheira</dc:creator>
  <cp:lastModifiedBy>Alexandra Crespo (DGE)</cp:lastModifiedBy>
  <cp:revision>295</cp:revision>
  <cp:lastPrinted>2016-01-22T15:30:26Z</cp:lastPrinted>
  <dcterms:created xsi:type="dcterms:W3CDTF">2016-01-15T17:19:20Z</dcterms:created>
  <dcterms:modified xsi:type="dcterms:W3CDTF">2017-10-17T10:35:56Z</dcterms:modified>
</cp:coreProperties>
</file>