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7" r:id="rId7"/>
    <p:sldId id="260" r:id="rId8"/>
    <p:sldId id="265" r:id="rId9"/>
    <p:sldId id="269" r:id="rId10"/>
    <p:sldId id="267" r:id="rId11"/>
    <p:sldId id="266" r:id="rId12"/>
    <p:sldId id="275" r:id="rId13"/>
    <p:sldId id="2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44" d="100"/>
          <a:sy n="44" d="100"/>
        </p:scale>
        <p:origin x="-660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pPr/>
              <a:t>9/25/2017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just"/>
            <a:r>
              <a:rPr lang="pt-PT" sz="3200" b="1" dirty="0" smtClean="0"/>
              <a:t>Contributo para uma reflexão sobre a proposta de Decreto-Lei  subsequente à revogação do Dec.- Lei nº 3/2008 de 7 de janeiro  </a:t>
            </a:r>
            <a:endParaRPr lang="pt-PT" sz="32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72273" y="617838"/>
            <a:ext cx="5958069" cy="1482811"/>
          </a:xfrm>
        </p:spPr>
        <p:txBody>
          <a:bodyPr>
            <a:normAutofit/>
          </a:bodyPr>
          <a:lstStyle/>
          <a:p>
            <a:r>
              <a:rPr lang="pt-PT" b="1" dirty="0" smtClean="0"/>
              <a:t>Ariana Cosme</a:t>
            </a:r>
          </a:p>
          <a:p>
            <a:r>
              <a:rPr lang="pt-PT" b="1" dirty="0" smtClean="0"/>
              <a:t>Faculdade de Psicologia e de Ciências da Educação </a:t>
            </a:r>
          </a:p>
          <a:p>
            <a:r>
              <a:rPr lang="pt-PT" b="1" dirty="0" smtClean="0"/>
              <a:t>Universidade do Porto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xmlns="" val="20516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5029" y="808056"/>
            <a:ext cx="10101941" cy="1077229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solidFill>
                  <a:srgbClr val="FFC000"/>
                </a:solidFill>
              </a:rPr>
              <a:t>Problemáticas a discutir/</a:t>
            </a:r>
            <a:r>
              <a:rPr lang="pt-PT" dirty="0" smtClean="0"/>
              <a:t>A </a:t>
            </a:r>
            <a:r>
              <a:rPr lang="pt-PT" b="1" dirty="0" err="1" smtClean="0"/>
              <a:t>A</a:t>
            </a:r>
            <a:r>
              <a:rPr lang="pt-PT" b="1" dirty="0" smtClean="0"/>
              <a:t> equipa multidisciplinar: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sz="2800" dirty="0" smtClean="0"/>
              <a:t>Os docentes do Ensino Especial</a:t>
            </a:r>
            <a:endParaRPr lang="pt-PT" sz="28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19200" y="2438400"/>
            <a:ext cx="9971314" cy="3611544"/>
          </a:xfrm>
        </p:spPr>
        <p:txBody>
          <a:bodyPr>
            <a:noAutofit/>
          </a:bodyPr>
          <a:lstStyle/>
          <a:p>
            <a:pPr algn="just"/>
            <a:r>
              <a:rPr lang="pt-PT" sz="2200" b="1" dirty="0" smtClean="0"/>
              <a:t>Os professores do EE têm uma presença inequívoca assegurada no projeto, ainda que as suas funções não se encontrem descritas com detalhe, o que, em princípio, nos parece adequado;</a:t>
            </a:r>
          </a:p>
          <a:p>
            <a:pPr algn="just"/>
            <a:endParaRPr lang="pt-PT" sz="2200" b="1" dirty="0"/>
          </a:p>
          <a:p>
            <a:pPr algn="just"/>
            <a:r>
              <a:rPr lang="pt-PT" sz="2200" b="1" dirty="0" smtClean="0"/>
              <a:t>Cabe às escolas e a esses professores definir o que estes poderão fazer, tendo em conta (i) a sua formação, competências e experiência; (</a:t>
            </a:r>
            <a:r>
              <a:rPr lang="pt-PT" sz="2200" b="1" dirty="0" err="1" smtClean="0"/>
              <a:t>ii</a:t>
            </a:r>
            <a:r>
              <a:rPr lang="pt-PT" sz="2200" b="1" dirty="0" smtClean="0"/>
              <a:t>) os projetos, os desafios e as exigências desenhados e vividos nessas escolas e (</a:t>
            </a:r>
            <a:r>
              <a:rPr lang="pt-PT" sz="2200" b="1" dirty="0" err="1" smtClean="0"/>
              <a:t>iii</a:t>
            </a:r>
            <a:r>
              <a:rPr lang="pt-PT" sz="2200" b="1" dirty="0" smtClean="0"/>
              <a:t>) as próprias medidas de apoio às aprendizagens e à inclusão.</a:t>
            </a:r>
            <a:endParaRPr lang="pt-PT" sz="2200" b="1" dirty="0"/>
          </a:p>
        </p:txBody>
      </p:sp>
    </p:spTree>
    <p:extLst>
      <p:ext uri="{BB962C8B-B14F-4D97-AF65-F5344CB8AC3E}">
        <p14:creationId xmlns:p14="http://schemas.microsoft.com/office/powerpoint/2010/main" xmlns="" val="238704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2743" y="808056"/>
            <a:ext cx="9818913" cy="1077229"/>
          </a:xfrm>
        </p:spPr>
        <p:txBody>
          <a:bodyPr>
            <a:normAutofit fontScale="90000"/>
          </a:bodyPr>
          <a:lstStyle/>
          <a:p>
            <a:r>
              <a:rPr lang="pt-PT" dirty="0" smtClean="0">
                <a:solidFill>
                  <a:srgbClr val="FFC000"/>
                </a:solidFill>
              </a:rPr>
              <a:t>Problemáticas a discutir/</a:t>
            </a:r>
            <a:r>
              <a:rPr lang="pt-PT" dirty="0" smtClean="0"/>
              <a:t>A </a:t>
            </a:r>
            <a:r>
              <a:rPr lang="pt-PT" b="1" dirty="0" err="1" smtClean="0"/>
              <a:t>A</a:t>
            </a:r>
            <a:r>
              <a:rPr lang="pt-PT" b="1" dirty="0" smtClean="0"/>
              <a:t> equipa multidisciplinar:</a:t>
            </a:r>
            <a:r>
              <a:rPr lang="pt-PT" dirty="0" smtClean="0"/>
              <a:t/>
            </a:r>
            <a:br>
              <a:rPr lang="pt-PT" dirty="0" smtClean="0"/>
            </a:br>
            <a:r>
              <a:rPr lang="pt-PT" sz="2800" dirty="0" smtClean="0"/>
              <a:t>Os docentes do Ensino Especial</a:t>
            </a:r>
            <a:endParaRPr lang="pt-PT" sz="28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10343" y="2101755"/>
            <a:ext cx="9993086" cy="3948189"/>
          </a:xfrm>
        </p:spPr>
        <p:txBody>
          <a:bodyPr>
            <a:noAutofit/>
          </a:bodyPr>
          <a:lstStyle/>
          <a:p>
            <a:pPr algn="just"/>
            <a:r>
              <a:rPr lang="pt-PT" sz="2200" b="1" dirty="0" smtClean="0"/>
              <a:t>Os professores do EE são referidos:</a:t>
            </a:r>
          </a:p>
          <a:p>
            <a:pPr lvl="1" algn="just"/>
            <a:r>
              <a:rPr lang="pt-PT" sz="2200" b="1" dirty="0"/>
              <a:t>n</a:t>
            </a:r>
            <a:r>
              <a:rPr lang="pt-PT" sz="2200" b="1" dirty="0" smtClean="0"/>
              <a:t>o </a:t>
            </a:r>
            <a:r>
              <a:rPr lang="pt-PT" sz="2200" b="1" dirty="0" err="1" smtClean="0"/>
              <a:t>art</a:t>
            </a:r>
            <a:r>
              <a:rPr lang="pt-PT" sz="2200" b="1" dirty="0" smtClean="0"/>
              <a:t>º 11º como recursos humanos específicos de apoio à aprendizagem e à inclusão;</a:t>
            </a:r>
          </a:p>
          <a:p>
            <a:pPr lvl="1" algn="just"/>
            <a:r>
              <a:rPr lang="pt-PT" sz="2200" b="1" dirty="0"/>
              <a:t>n</a:t>
            </a:r>
            <a:r>
              <a:rPr lang="pt-PT" sz="2200" b="1" dirty="0" smtClean="0"/>
              <a:t>o </a:t>
            </a:r>
            <a:r>
              <a:rPr lang="pt-PT" sz="2200" b="1" dirty="0" err="1" smtClean="0"/>
              <a:t>art</a:t>
            </a:r>
            <a:r>
              <a:rPr lang="pt-PT" sz="2200" b="1" dirty="0" smtClean="0"/>
              <a:t>º 12º como membros de pleno direito da equipa multidisciplinar;</a:t>
            </a:r>
          </a:p>
          <a:p>
            <a:pPr lvl="1" algn="just"/>
            <a:r>
              <a:rPr lang="pt-PT" sz="2200" b="1" dirty="0"/>
              <a:t>n</a:t>
            </a:r>
            <a:r>
              <a:rPr lang="pt-PT" sz="2200" b="1" dirty="0" smtClean="0"/>
              <a:t>o </a:t>
            </a:r>
            <a:r>
              <a:rPr lang="pt-PT" sz="2200" b="1" dirty="0" err="1" smtClean="0"/>
              <a:t>art</a:t>
            </a:r>
            <a:r>
              <a:rPr lang="pt-PT" sz="2200" b="1" dirty="0" smtClean="0"/>
              <a:t>º 13º como elementos fundamentais no âmbito do processo de articulação entre as ações desenvolvidas nas turmas e o Centro de Apoio à Aprendizagem.</a:t>
            </a:r>
          </a:p>
          <a:p>
            <a:pPr lvl="1" algn="just"/>
            <a:r>
              <a:rPr lang="pt-PT" sz="2200" b="1" dirty="0"/>
              <a:t>n</a:t>
            </a:r>
            <a:r>
              <a:rPr lang="pt-PT" sz="2200" b="1" dirty="0" smtClean="0"/>
              <a:t>os </a:t>
            </a:r>
            <a:r>
              <a:rPr lang="pt-PT" sz="2200" b="1" dirty="0" err="1" smtClean="0"/>
              <a:t>art</a:t>
            </a:r>
            <a:r>
              <a:rPr lang="pt-PT" sz="2200" b="1" dirty="0" smtClean="0"/>
              <a:t>º 14º e 15º como elementos decisivos nas escolas de referência nas áreas da visão e da surdez. </a:t>
            </a:r>
            <a:endParaRPr lang="pt-PT" sz="2200" b="1" dirty="0"/>
          </a:p>
        </p:txBody>
      </p:sp>
    </p:spTree>
    <p:extLst>
      <p:ext uri="{BB962C8B-B14F-4D97-AF65-F5344CB8AC3E}">
        <p14:creationId xmlns:p14="http://schemas.microsoft.com/office/powerpoint/2010/main" xmlns="" val="412239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178628" y="3004457"/>
            <a:ext cx="7794171" cy="3265714"/>
          </a:xfrm>
        </p:spPr>
        <p:txBody>
          <a:bodyPr/>
          <a:lstStyle/>
          <a:p>
            <a:pPr algn="just"/>
            <a:r>
              <a:rPr lang="pt-PT" b="1" dirty="0" smtClean="0"/>
              <a:t>.</a:t>
            </a:r>
            <a:endParaRPr lang="pt-PT" b="1" dirty="0"/>
          </a:p>
        </p:txBody>
      </p:sp>
      <p:sp>
        <p:nvSpPr>
          <p:cNvPr id="4" name="Rectângulo 3"/>
          <p:cNvSpPr/>
          <p:nvPr/>
        </p:nvSpPr>
        <p:spPr>
          <a:xfrm>
            <a:off x="2329543" y="2960914"/>
            <a:ext cx="8490857" cy="3069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PT" sz="2400" b="1" dirty="0" smtClean="0">
                <a:solidFill>
                  <a:schemeClr val="bg1"/>
                </a:solidFill>
              </a:rPr>
              <a:t>Ponto 1 do Artº1 </a:t>
            </a:r>
            <a:r>
              <a:rPr lang="pt-PT" sz="2000" b="1" dirty="0" smtClean="0">
                <a:solidFill>
                  <a:schemeClr val="bg1"/>
                </a:solidFill>
              </a:rPr>
              <a:t>– O presente decreto-lei estabelece os princípios e as normas que garantem </a:t>
            </a:r>
            <a:r>
              <a:rPr lang="pt-PT" sz="2400" b="1" i="1" dirty="0" smtClean="0">
                <a:solidFill>
                  <a:schemeClr val="bg1"/>
                </a:solidFill>
              </a:rPr>
              <a:t>a inclusão, enquanto processo que visa responder à diversidade das necessidades, de todos e de cada um dos alunos, através do aumento da participação na aprendizagem, na cultura escolar e na comunidade educativa.</a:t>
            </a:r>
            <a:endParaRPr lang="pt-PT" sz="24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773599" y="4201886"/>
            <a:ext cx="7796540" cy="1848058"/>
          </a:xfrm>
        </p:spPr>
        <p:txBody>
          <a:bodyPr>
            <a:normAutofit/>
          </a:bodyPr>
          <a:lstStyle/>
          <a:p>
            <a:pPr algn="r"/>
            <a:r>
              <a:rPr lang="pt-PT" sz="2400" b="1" dirty="0" smtClean="0"/>
              <a:t>Ariana Cosme</a:t>
            </a:r>
          </a:p>
          <a:p>
            <a:pPr algn="r">
              <a:buNone/>
            </a:pPr>
            <a:r>
              <a:rPr lang="pt-PT" sz="2400" b="1" dirty="0" smtClean="0"/>
              <a:t>ariana@fpce.up.pt</a:t>
            </a:r>
            <a:endParaRPr lang="pt-PT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11808" y="444844"/>
            <a:ext cx="7958331" cy="1062680"/>
          </a:xfrm>
        </p:spPr>
        <p:txBody>
          <a:bodyPr/>
          <a:lstStyle/>
          <a:p>
            <a:r>
              <a:rPr lang="pt-P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Pressupostos</a:t>
            </a:r>
            <a:endParaRPr lang="pt-PT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359243" y="1678675"/>
            <a:ext cx="9440562" cy="437126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PT" sz="2800" b="1" dirty="0" smtClean="0"/>
              <a:t>Não se pode continuar a circunscrever o debate sobre a Escola como um espaço inclusivo à reflexão sobre as respostas a oferecer para os alunos com NEE;</a:t>
            </a:r>
          </a:p>
          <a:p>
            <a:pPr marL="6160" indent="0" algn="just">
              <a:buNone/>
            </a:pPr>
            <a:endParaRPr lang="pt-PT" sz="2800" b="1" dirty="0" smtClean="0"/>
          </a:p>
          <a:p>
            <a:pPr algn="just"/>
            <a:r>
              <a:rPr lang="pt-PT" sz="2800" b="1" dirty="0" smtClean="0"/>
              <a:t>Um tal debate é de natureza mais ampla e tem a ver com a necessidade de se reconhecer que as escolas, na sociedade portuguesa contemporânea, não poderão continuar a funcionar em função do modo de ensino simultâneo, o qual se adequa às pedagogias de natureza </a:t>
            </a:r>
            <a:r>
              <a:rPr lang="pt-PT" sz="2800" b="1" dirty="0" err="1" smtClean="0"/>
              <a:t>instrucionista</a:t>
            </a:r>
            <a:r>
              <a:rPr lang="pt-PT" sz="2800" b="1" dirty="0" smtClean="0"/>
              <a:t> e a um tipo de gestão curricular </a:t>
            </a:r>
            <a:r>
              <a:rPr lang="pt-PT" sz="2800" b="1" dirty="0" err="1" smtClean="0"/>
              <a:t>estandartizada</a:t>
            </a:r>
            <a:r>
              <a:rPr lang="pt-PT" sz="2800" b="1" dirty="0" smtClean="0"/>
              <a:t> e burocrática</a:t>
            </a:r>
            <a:r>
              <a:rPr lang="pt-PT" dirty="0" smtClean="0"/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47382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11808" y="395416"/>
            <a:ext cx="7958331" cy="1136823"/>
          </a:xfrm>
        </p:spPr>
        <p:txBody>
          <a:bodyPr/>
          <a:lstStyle/>
          <a:p>
            <a:r>
              <a:rPr lang="pt-P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Pressupostos</a:t>
            </a:r>
            <a:endParaRPr lang="pt-PT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507524" y="1532239"/>
            <a:ext cx="9316995" cy="4819134"/>
          </a:xfrm>
        </p:spPr>
        <p:txBody>
          <a:bodyPr>
            <a:noAutofit/>
          </a:bodyPr>
          <a:lstStyle/>
          <a:p>
            <a:pPr algn="just"/>
            <a:r>
              <a:rPr lang="pt-PT" sz="2200" b="1" dirty="0" smtClean="0"/>
              <a:t>Este é um desafio que se coloca a todos os docentes, incluindo-</a:t>
            </a:r>
            <a:br>
              <a:rPr lang="pt-PT" sz="2200" b="1" dirty="0" smtClean="0"/>
            </a:br>
            <a:r>
              <a:rPr lang="pt-PT" sz="2200" b="1" dirty="0" smtClean="0"/>
              <a:t>-se aqui os docentes do Ensino Especial que, numa escola pensada para promover a exclusão dos alunos  (mesmo que subentendida), veem o seu papel confinado ao das ações pedagogicamente assistencialistas.</a:t>
            </a:r>
          </a:p>
          <a:p>
            <a:pPr marL="6160" indent="0" algn="just">
              <a:buNone/>
            </a:pPr>
            <a:endParaRPr lang="pt-PT" sz="2200" b="1" dirty="0" smtClean="0"/>
          </a:p>
          <a:p>
            <a:pPr algn="just"/>
            <a:r>
              <a:rPr lang="pt-PT" sz="2200" b="1" dirty="0" smtClean="0"/>
              <a:t>Mesmo que se admita que o projeto de uma Escola Inclusiva diz respeito a todos os docentes, importa reconhecer que os professores do Ensino Especial poderão assumir um papel relevante na construção de um tal projeto, dado o seu perfil e experiência profissional</a:t>
            </a:r>
            <a:endParaRPr lang="pt-PT" sz="2200" b="1" dirty="0"/>
          </a:p>
        </p:txBody>
      </p:sp>
    </p:spTree>
    <p:extLst>
      <p:ext uri="{BB962C8B-B14F-4D97-AF65-F5344CB8AC3E}">
        <p14:creationId xmlns:p14="http://schemas.microsoft.com/office/powerpoint/2010/main" xmlns="" val="317355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Pressupostos</a:t>
            </a:r>
            <a:endParaRPr lang="pt-PT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08670" y="1678675"/>
            <a:ext cx="9316995" cy="4371269"/>
          </a:xfrm>
        </p:spPr>
        <p:txBody>
          <a:bodyPr>
            <a:normAutofit/>
          </a:bodyPr>
          <a:lstStyle/>
          <a:p>
            <a:pPr algn="just"/>
            <a:r>
              <a:rPr lang="pt-PT" sz="2400" b="1" dirty="0" smtClean="0"/>
              <a:t>Independentemente das críticas que possam ser feitas à proposta de Decreto-Lei que se encontra em discussão, é necessário reconhecer que é uma racionalidade inclusiva abrangente que atravessa a referida proposta.</a:t>
            </a:r>
          </a:p>
          <a:p>
            <a:pPr algn="just"/>
            <a:endParaRPr lang="pt-PT" sz="2400" b="1" dirty="0"/>
          </a:p>
          <a:p>
            <a:pPr algn="just"/>
            <a:r>
              <a:rPr lang="pt-PT" sz="2400" b="1" dirty="0" smtClean="0"/>
              <a:t>Na proposta de Decreto-Lei Interessa discutir o modo como a mesma se operacionaliza.</a:t>
            </a:r>
            <a:endParaRPr lang="pt-PT" sz="2400" b="1" dirty="0"/>
          </a:p>
        </p:txBody>
      </p:sp>
    </p:spTree>
    <p:extLst>
      <p:ext uri="{BB962C8B-B14F-4D97-AF65-F5344CB8AC3E}">
        <p14:creationId xmlns:p14="http://schemas.microsoft.com/office/powerpoint/2010/main" xmlns="" val="290320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11808" y="304801"/>
            <a:ext cx="8535163" cy="1132114"/>
          </a:xfrm>
        </p:spPr>
        <p:txBody>
          <a:bodyPr/>
          <a:lstStyle/>
          <a:p>
            <a:r>
              <a:rPr lang="pt-PT" dirty="0" smtClean="0">
                <a:solidFill>
                  <a:srgbClr val="FFFF00"/>
                </a:solidFill>
              </a:rPr>
              <a:t>Constatações</a:t>
            </a:r>
            <a:endParaRPr lang="pt-PT" dirty="0">
              <a:solidFill>
                <a:srgbClr val="FFFF00"/>
              </a:solidFill>
            </a:endParaRPr>
          </a:p>
        </p:txBody>
      </p:sp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1153886" y="805544"/>
            <a:ext cx="10297886" cy="60524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PT" sz="2800" dirty="0" smtClean="0">
                <a:latin typeface="+mj-lt"/>
              </a:rPr>
              <a:t>Pontos </a:t>
            </a:r>
            <a:r>
              <a:rPr lang="pt-PT" sz="2800" dirty="0" smtClean="0">
                <a:latin typeface="+mj-lt"/>
              </a:rPr>
              <a:t>fortes do documento </a:t>
            </a:r>
            <a:r>
              <a:rPr lang="pt-PT" sz="2800" dirty="0" smtClean="0">
                <a:latin typeface="+mj-lt"/>
              </a:rPr>
              <a:t>:</a:t>
            </a:r>
          </a:p>
          <a:p>
            <a:pPr lvl="1"/>
            <a:r>
              <a:rPr lang="pt-PT" sz="2200" b="1" dirty="0" smtClean="0"/>
              <a:t>Visão </a:t>
            </a:r>
            <a:r>
              <a:rPr lang="pt-PT" sz="2200" b="1" dirty="0" smtClean="0"/>
              <a:t>abrangente </a:t>
            </a:r>
            <a:r>
              <a:rPr lang="pt-PT" sz="2200" b="1" dirty="0" smtClean="0"/>
              <a:t>de </a:t>
            </a:r>
            <a:r>
              <a:rPr lang="pt-PT" sz="2200" b="1" dirty="0" smtClean="0"/>
              <a:t>inclusão</a:t>
            </a:r>
          </a:p>
          <a:p>
            <a:pPr lvl="1"/>
            <a:r>
              <a:rPr lang="pt-PT" sz="2200" b="1" dirty="0" smtClean="0"/>
              <a:t>Fim da </a:t>
            </a:r>
            <a:r>
              <a:rPr lang="pt-PT" sz="2200" b="1" dirty="0" smtClean="0"/>
              <a:t>utilização da </a:t>
            </a:r>
            <a:r>
              <a:rPr lang="pt-PT" sz="2200" b="1" dirty="0" smtClean="0"/>
              <a:t>CIF</a:t>
            </a:r>
          </a:p>
          <a:p>
            <a:pPr lvl="1"/>
            <a:r>
              <a:rPr lang="pt-PT" sz="2200" b="1" dirty="0" smtClean="0"/>
              <a:t>Valorização de documentos de referência fundamentais</a:t>
            </a:r>
          </a:p>
          <a:p>
            <a:pPr lvl="1"/>
            <a:r>
              <a:rPr lang="pt-PT" sz="2200" b="1" dirty="0" smtClean="0"/>
              <a:t>Utilização de conceitos consensualmente aceites em documentos internacionais</a:t>
            </a:r>
          </a:p>
          <a:p>
            <a:pPr lvl="1"/>
            <a:r>
              <a:rPr lang="pt-PT" sz="2200" b="1" dirty="0" smtClean="0"/>
              <a:t>A valorização do significado educativo de uma equipa multidisciplinar </a:t>
            </a:r>
          </a:p>
          <a:p>
            <a:pPr lvl="1"/>
            <a:r>
              <a:rPr lang="pt-PT" sz="2200" b="1" dirty="0" smtClean="0"/>
              <a:t>A </a:t>
            </a:r>
            <a:r>
              <a:rPr lang="pt-PT" sz="2200" b="1" dirty="0" smtClean="0"/>
              <a:t>valorização das </a:t>
            </a:r>
            <a:r>
              <a:rPr lang="pt-PT" sz="2200" b="1" dirty="0" smtClean="0"/>
              <a:t>intervenções multinível</a:t>
            </a:r>
          </a:p>
          <a:p>
            <a:pPr lvl="1"/>
            <a:r>
              <a:rPr lang="pt-PT" sz="2200" b="1" dirty="0" smtClean="0"/>
              <a:t>A realização da avaliação da aplicação do diploma, 2 anos depois da sua entrada em vigor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424875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11808" y="304801"/>
            <a:ext cx="8535163" cy="1132114"/>
          </a:xfrm>
        </p:spPr>
        <p:txBody>
          <a:bodyPr/>
          <a:lstStyle/>
          <a:p>
            <a:r>
              <a:rPr lang="pt-PT" dirty="0" smtClean="0">
                <a:solidFill>
                  <a:srgbClr val="FFFF00"/>
                </a:solidFill>
              </a:rPr>
              <a:t>Constatações</a:t>
            </a:r>
            <a:endParaRPr lang="pt-PT" dirty="0">
              <a:solidFill>
                <a:srgbClr val="FFFF00"/>
              </a:solidFill>
            </a:endParaRPr>
          </a:p>
        </p:txBody>
      </p:sp>
      <p:pic>
        <p:nvPicPr>
          <p:cNvPr id="1026" name="Picture 2" descr="C:\Users\Ariana\Desktop\Sem Título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8971" y="1371599"/>
            <a:ext cx="10776857" cy="47461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4875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11808" y="568410"/>
            <a:ext cx="7958331" cy="963827"/>
          </a:xfrm>
        </p:spPr>
        <p:txBody>
          <a:bodyPr/>
          <a:lstStyle/>
          <a:p>
            <a:r>
              <a:rPr lang="pt-PT" dirty="0" smtClean="0">
                <a:solidFill>
                  <a:srgbClr val="FFC000"/>
                </a:solidFill>
              </a:rPr>
              <a:t>Problemáticas a discutir</a:t>
            </a:r>
            <a:endParaRPr lang="pt-PT" dirty="0">
              <a:solidFill>
                <a:srgbClr val="FFC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981200" y="1678675"/>
            <a:ext cx="8588939" cy="4371269"/>
          </a:xfrm>
        </p:spPr>
        <p:txBody>
          <a:bodyPr>
            <a:normAutofit/>
          </a:bodyPr>
          <a:lstStyle/>
          <a:p>
            <a:pPr algn="just"/>
            <a:r>
              <a:rPr lang="pt-PT" sz="2800" b="1" dirty="0" smtClean="0"/>
              <a:t>As intervenções multinível de acesso ao currículo</a:t>
            </a:r>
          </a:p>
          <a:p>
            <a:pPr algn="just"/>
            <a:r>
              <a:rPr lang="pt-PT" sz="2800" b="1" dirty="0" smtClean="0"/>
              <a:t>A equipa multidisciplinar</a:t>
            </a:r>
          </a:p>
          <a:p>
            <a:pPr algn="just"/>
            <a:r>
              <a:rPr lang="pt-PT" sz="2800" b="1" dirty="0" smtClean="0"/>
              <a:t>Os Centros de Apoio à Aprendizagem</a:t>
            </a:r>
          </a:p>
          <a:p>
            <a:pPr algn="just"/>
            <a:r>
              <a:rPr lang="pt-PT" sz="2800" b="1" dirty="0" smtClean="0"/>
              <a:t>A problemática dos recursos</a:t>
            </a:r>
          </a:p>
          <a:p>
            <a:pPr marL="6160" indent="0" algn="just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42601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5542" y="808056"/>
            <a:ext cx="10101944" cy="1077229"/>
          </a:xfrm>
        </p:spPr>
        <p:txBody>
          <a:bodyPr/>
          <a:lstStyle/>
          <a:p>
            <a:r>
              <a:rPr lang="pt-PT" dirty="0" smtClean="0">
                <a:solidFill>
                  <a:srgbClr val="FFC000"/>
                </a:solidFill>
              </a:rPr>
              <a:t>Problemáticas a discutir/</a:t>
            </a:r>
            <a:r>
              <a:rPr lang="pt-PT" dirty="0" smtClean="0"/>
              <a:t>A equipa multidisciplinar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502229" y="1542197"/>
            <a:ext cx="9067910" cy="4507747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t-PT" dirty="0" smtClean="0"/>
          </a:p>
          <a:p>
            <a:pPr algn="just"/>
            <a:r>
              <a:rPr lang="pt-PT" sz="2400" b="1" dirty="0" smtClean="0"/>
              <a:t>Mais do que definir de forma tão prescritiva a constituição da equipa multidisciplinar dever-se-ia explicitar um conjunto de critérios de referência que permitissem que os agrupamentos escolares constituíssem essa equipa;</a:t>
            </a:r>
          </a:p>
          <a:p>
            <a:pPr marL="6160" indent="0" algn="just">
              <a:buNone/>
            </a:pPr>
            <a:endParaRPr lang="pt-PT" sz="2400" b="1" dirty="0" smtClean="0"/>
          </a:p>
          <a:p>
            <a:pPr algn="just"/>
            <a:r>
              <a:rPr lang="pt-PT" sz="2400" b="1" dirty="0" smtClean="0"/>
              <a:t>Não deve ser o decreto-lei a definir quem é o coordenador da mesma, cabendo, como se defende na proposta em discussão, ao diretor essa incumbência, devendo acrescentar-se, no entanto, </a:t>
            </a:r>
            <a:r>
              <a:rPr lang="pt-PT" sz="2400" b="1" dirty="0" smtClean="0">
                <a:solidFill>
                  <a:srgbClr val="FFFF00"/>
                </a:solidFill>
              </a:rPr>
              <a:t>«após consulta e discussão no Conselho Pedagógico»</a:t>
            </a:r>
            <a:r>
              <a:rPr lang="pt-PT" sz="2400" b="1" dirty="0" smtClean="0"/>
              <a:t>.</a:t>
            </a:r>
          </a:p>
          <a:p>
            <a:pPr marL="6160" indent="0" algn="just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169593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0343" y="808056"/>
            <a:ext cx="10123713" cy="1077229"/>
          </a:xfrm>
        </p:spPr>
        <p:txBody>
          <a:bodyPr/>
          <a:lstStyle/>
          <a:p>
            <a:r>
              <a:rPr lang="pt-PT" dirty="0" smtClean="0">
                <a:solidFill>
                  <a:srgbClr val="FFC000"/>
                </a:solidFill>
              </a:rPr>
              <a:t>Problemáticas a discutir/</a:t>
            </a:r>
            <a:r>
              <a:rPr lang="pt-PT" dirty="0" smtClean="0"/>
              <a:t> As intervenções multinível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97429" y="1981200"/>
            <a:ext cx="9906000" cy="4487838"/>
          </a:xfrm>
        </p:spPr>
        <p:txBody>
          <a:bodyPr>
            <a:normAutofit fontScale="70000" lnSpcReduction="20000"/>
          </a:bodyPr>
          <a:lstStyle/>
          <a:p>
            <a:pPr algn="just"/>
            <a:endParaRPr lang="pt-PT" sz="2400" b="1" dirty="0" smtClean="0"/>
          </a:p>
          <a:p>
            <a:pPr algn="just"/>
            <a:r>
              <a:rPr lang="pt-PT" sz="2900" b="1" dirty="0" smtClean="0"/>
              <a:t>A </a:t>
            </a:r>
            <a:r>
              <a:rPr lang="pt-PT" sz="2900" b="1" dirty="0"/>
              <a:t>proposta de Decreto-Lei prevê no seu </a:t>
            </a:r>
            <a:r>
              <a:rPr lang="pt-PT" sz="2900" b="1" dirty="0" err="1"/>
              <a:t>art</a:t>
            </a:r>
            <a:r>
              <a:rPr lang="pt-PT" sz="2900" b="1" dirty="0"/>
              <a:t>º 7º que as medidas de suporte à aprendizagem e à inclusão se organizam em função de três níveis de intervenção: </a:t>
            </a:r>
            <a:r>
              <a:rPr lang="pt-PT" sz="2900" b="1" dirty="0">
                <a:solidFill>
                  <a:srgbClr val="FFFF00"/>
                </a:solidFill>
              </a:rPr>
              <a:t>universais</a:t>
            </a:r>
            <a:r>
              <a:rPr lang="pt-PT" sz="2900" b="1" dirty="0"/>
              <a:t>, </a:t>
            </a:r>
            <a:r>
              <a:rPr lang="pt-PT" sz="2900" b="1" dirty="0">
                <a:solidFill>
                  <a:srgbClr val="FFFF00"/>
                </a:solidFill>
              </a:rPr>
              <a:t>seletivas</a:t>
            </a:r>
            <a:r>
              <a:rPr lang="pt-PT" sz="2900" b="1" dirty="0"/>
              <a:t> e </a:t>
            </a:r>
            <a:r>
              <a:rPr lang="pt-PT" sz="2900" b="1" dirty="0">
                <a:solidFill>
                  <a:srgbClr val="FFFF00"/>
                </a:solidFill>
              </a:rPr>
              <a:t>adicionais</a:t>
            </a:r>
            <a:r>
              <a:rPr lang="pt-PT" sz="2900" b="1" dirty="0"/>
              <a:t>, as quais são discriminadas, posteriormente, nos artigos 8º (medidas universais), 9º (medidas seletivas) e 10º (medidas adicionais). </a:t>
            </a:r>
            <a:endParaRPr lang="pt-PT" sz="2900" b="1" dirty="0" smtClean="0"/>
          </a:p>
          <a:p>
            <a:pPr algn="just"/>
            <a:endParaRPr lang="pt-PT" sz="2900" b="1" dirty="0" smtClean="0"/>
          </a:p>
          <a:p>
            <a:pPr algn="just"/>
            <a:r>
              <a:rPr lang="pt-PT" sz="2900" b="1" dirty="0" smtClean="0"/>
              <a:t>Trata-se </a:t>
            </a:r>
            <a:r>
              <a:rPr lang="pt-PT" sz="2900" b="1" dirty="0"/>
              <a:t>de </a:t>
            </a:r>
            <a:r>
              <a:rPr lang="pt-PT" sz="2900" b="1" dirty="0" smtClean="0"/>
              <a:t>medidas congruentes com os </a:t>
            </a:r>
            <a:r>
              <a:rPr lang="pt-PT" sz="2900" b="1" dirty="0"/>
              <a:t>fundamentos e as propostas de ação que a proposta de decreto prevê</a:t>
            </a:r>
            <a:r>
              <a:rPr lang="pt-PT" sz="2900" b="1" dirty="0" smtClean="0"/>
              <a:t>.</a:t>
            </a:r>
          </a:p>
          <a:p>
            <a:pPr algn="just"/>
            <a:endParaRPr lang="pt-PT" sz="2900" b="1" dirty="0" smtClean="0"/>
          </a:p>
          <a:p>
            <a:pPr algn="just"/>
            <a:r>
              <a:rPr lang="pt-PT" sz="2900" b="1" dirty="0" smtClean="0"/>
              <a:t>Defendo a possibilidade de um aluno poder beneficiar, simultaneamente, de medidas universais e de medidas adicionais. </a:t>
            </a:r>
            <a:endParaRPr lang="pt-PT" sz="2900" dirty="0" smtClean="0"/>
          </a:p>
          <a:p>
            <a:pPr marL="6160" indent="0" algn="just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53220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223</TotalTime>
  <Words>699</Words>
  <Application>Microsoft Office PowerPoint</Application>
  <PresentationFormat>Personalizados</PresentationFormat>
  <Paragraphs>57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Madison</vt:lpstr>
      <vt:lpstr>Contributo para uma reflexão sobre a proposta de Decreto-Lei  subsequente à revogação do Dec.- Lei nº 3/2008 de 7 de janeiro  </vt:lpstr>
      <vt:lpstr>Pressupostos</vt:lpstr>
      <vt:lpstr>Pressupostos</vt:lpstr>
      <vt:lpstr>Pressupostos</vt:lpstr>
      <vt:lpstr>Constatações</vt:lpstr>
      <vt:lpstr>Constatações</vt:lpstr>
      <vt:lpstr>Problemáticas a discutir</vt:lpstr>
      <vt:lpstr>Problemáticas a discutir/A equipa multidisciplinar</vt:lpstr>
      <vt:lpstr>Problemáticas a discutir/ As intervenções multinível</vt:lpstr>
      <vt:lpstr>Problemáticas a discutir/A A equipa multidisciplinar: Os docentes do Ensino Especial</vt:lpstr>
      <vt:lpstr>Problemáticas a discutir/A A equipa multidisciplinar: Os docentes do Ensino Especial</vt:lpstr>
      <vt:lpstr>Diapositivo 12</vt:lpstr>
      <vt:lpstr>Diapositivo 13</vt:lpstr>
    </vt:vector>
  </TitlesOfParts>
  <Company>Universidade do Porto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Contributo para uma reflexão sobre a proposta de Decreto-Lei, subsequente à revogação do Dec.-Lei nº 3/2008 de 7 de janeiro</dc:title>
  <dc:creator>UP</dc:creator>
  <cp:lastModifiedBy>Ariana</cp:lastModifiedBy>
  <cp:revision>26</cp:revision>
  <dcterms:created xsi:type="dcterms:W3CDTF">2017-09-24T16:19:02Z</dcterms:created>
  <dcterms:modified xsi:type="dcterms:W3CDTF">2017-09-25T06:53:36Z</dcterms:modified>
</cp:coreProperties>
</file>